
<file path=[Content_Types].xml><?xml version="1.0" encoding="utf-8"?>
<Types xmlns="http://schemas.openxmlformats.org/package/2006/content-types">
  <Default Extension="xml" ContentType="application/xml"/>
  <Default Extension="rels" ContentType="application/vnd.openxmlformats-package.relationships+xml"/>
  <Default Extension="png" ContentType="image/png"/>
  <Default Extension="svg" ContentType="image/svg+xml"/>
  <Default Extension="gif" ContentType="image/gif"/>
  <Default Extension="webp" ContentType="image/webp"/>
  <Default Extension="jpg" ContentType="image/jpeg"/>
  <Override PartName="/docProps/app.xml" ContentType="application/vnd.openxmlformats-officedocument.extended-properties+xml"/>
  <Override PartName="/ppt/slideLayouts/slideLayout1.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Masters/slideMaster1.xml" ContentType="application/vnd.openxmlformats-officedocument.presentationml.slideMaster+xml"/>
  <Override PartName="/ppt/theme/theme1.xml" ContentType="application/vnd.openxmlformats-officedocument.theme+xml"/>
  <Override PartName="/ppt/theme/theme2.xml" ContentType="application/vnd.openxmlformats-officedocument.theme+xml"/>
  <Override PartName="/ppt/presProps.xml" ContentType="application/vnd.openxmlformats-officedocument.presentationml.presProps+xml"/>
  <Override PartName="/ppt/tableStyles.xml" ContentType="application/vnd.openxmlformats-officedocument.presentationml.tableStyles+xml"/>
  <Override PartName="/ppt/notesMasters/notesMaster1.xml" ContentType="application/vnd.openxmlformats-officedocument.presentationml.notesMaster+xml"/>
  <Override PartName="/docProps/core.xml" ContentType="application/vnd.openxmlformats-package.core-properties+xml"/>
  <Override PartName="/docProps/custom.xml" ContentType="application/vnd.openxmlformats-officedocument.custom-properties+xml"/>
  <Override PartName="/ppt/presentation.xml" ContentType="application/vnd.openxmlformats-officedocument.presentationml.presentation.main+xml"/>
  <Override PartName="/ppt/viewProps.xml" ContentType="application/vnd.openxmlformats-officedocument.presentationml.viewProps+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Types>
</file>

<file path=_rels/.rels><?xml version="1.0" encoding="UTF-8"?><Relationships xmlns="http://schemas.openxmlformats.org/package/2006/relationships"><Relationship Id="rId1" Type="http://schemas.openxmlformats.org/officeDocument/2006/relationships/officeDocument" Target="ppt/presentation.xml" /><Relationship Id="rId2" Type="http://schemas.openxmlformats.org/package/2006/relationships/metadata/core-properties" Target="docProps/core.xml" /><Relationship Id="rId3" Type="http://schemas.openxmlformats.org/package/2006/relationships/metadata/extended-properties" Target="docProps/app.xml" /><Relationship Id="rId4" Type="http://schemas.openxmlformats.org/officeDocument/2006/relationships/custom-properties" Target="docProps/custom.xml" /></Relationships>
</file>

<file path=ppt/presentation.xml><?xml version="1.0" encoding="utf-8"?>
<p:presentation xmlns:a="http://schemas.openxmlformats.org/drawingml/2006/main" xmlns:p="http://schemas.openxmlformats.org/presentationml/2006/main" xmlns:r="http://schemas.openxmlformats.org/officeDocument/2006/relationships" autoCompressPictures="0" saveSubsetFonts="1">
  <p:sldMasterIdLst>
    <p:sldMasterId id="2147483648" r:id="rId1"/>
  </p:sldMasterIdLst>
  <p:notesMasterIdLst>
    <p:notesMasterId r:id="rId39"/>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 id="286" r:id="rId32"/>
    <p:sldId id="287" r:id="rId33"/>
    <p:sldId id="288" r:id="rId34"/>
    <p:sldId id="289" r:id="rId35"/>
    <p:sldId id="290" r:id="rId36"/>
    <p:sldId id="291" r:id="rId37"/>
    <p:sldId id="292" r:id="rId38"/>
  </p:sldIdLst>
  <p:sldSz cx="9144000" cy="5143500" type="screen16x9"/>
  <p:notesSz cx="6858000" cy="9144000"/>
  <p:defaultTextStyle>
    <a:defPPr>
      <a:defRPr lang="en-US"/>
    </a:defPPr>
    <a:lvl1pPr algn="l" defTabSz="457200" eaLnBrk="1" hangingPunct="1" latinLnBrk="0" marL="0" rtl="0">
      <a:defRPr kern="1200" sz="1800">
        <a:solidFill>
          <a:schemeClr val="tx1"/>
        </a:solidFill>
        <a:latin typeface="+mn-lt"/>
        <a:ea typeface="+mn-ea"/>
        <a:cs typeface="+mn-cs"/>
      </a:defRPr>
    </a:lvl1pPr>
    <a:lvl2pPr algn="l" defTabSz="457200" eaLnBrk="1" hangingPunct="1" latinLnBrk="0" marL="457200" rtl="0">
      <a:defRPr kern="1200" sz="1800">
        <a:solidFill>
          <a:schemeClr val="tx1"/>
        </a:solidFill>
        <a:latin typeface="+mn-lt"/>
        <a:ea typeface="+mn-ea"/>
        <a:cs typeface="+mn-cs"/>
      </a:defRPr>
    </a:lvl2pPr>
    <a:lvl3pPr algn="l" defTabSz="457200" eaLnBrk="1" hangingPunct="1" latinLnBrk="0" marL="914400" rtl="0">
      <a:defRPr kern="1200" sz="1800">
        <a:solidFill>
          <a:schemeClr val="tx1"/>
        </a:solidFill>
        <a:latin typeface="+mn-lt"/>
        <a:ea typeface="+mn-ea"/>
        <a:cs typeface="+mn-cs"/>
      </a:defRPr>
    </a:lvl3pPr>
    <a:lvl4pPr algn="l" defTabSz="457200" eaLnBrk="1" hangingPunct="1" latinLnBrk="0" marL="1371600" rtl="0">
      <a:defRPr kern="1200" sz="1800">
        <a:solidFill>
          <a:schemeClr val="tx1"/>
        </a:solidFill>
        <a:latin typeface="+mn-lt"/>
        <a:ea typeface="+mn-ea"/>
        <a:cs typeface="+mn-cs"/>
      </a:defRPr>
    </a:lvl4pPr>
    <a:lvl5pPr algn="l" defTabSz="457200" eaLnBrk="1" hangingPunct="1" latinLnBrk="0" marL="1828800" rtl="0">
      <a:defRPr kern="1200" sz="1800">
        <a:solidFill>
          <a:schemeClr val="tx1"/>
        </a:solidFill>
        <a:latin typeface="+mn-lt"/>
        <a:ea typeface="+mn-ea"/>
        <a:cs typeface="+mn-cs"/>
      </a:defRPr>
    </a:lvl5pPr>
    <a:lvl6pPr algn="l" defTabSz="457200" eaLnBrk="1" hangingPunct="1" latinLnBrk="0" marL="2286000" rtl="0">
      <a:defRPr kern="1200" sz="1800">
        <a:solidFill>
          <a:schemeClr val="tx1"/>
        </a:solidFill>
        <a:latin typeface="+mn-lt"/>
        <a:ea typeface="+mn-ea"/>
        <a:cs typeface="+mn-cs"/>
      </a:defRPr>
    </a:lvl6pPr>
    <a:lvl7pPr algn="l" defTabSz="457200" eaLnBrk="1" hangingPunct="1" latinLnBrk="0" marL="2743200" rtl="0">
      <a:defRPr kern="1200" sz="1800">
        <a:solidFill>
          <a:schemeClr val="tx1"/>
        </a:solidFill>
        <a:latin typeface="+mn-lt"/>
        <a:ea typeface="+mn-ea"/>
        <a:cs typeface="+mn-cs"/>
      </a:defRPr>
    </a:lvl7pPr>
    <a:lvl8pPr algn="l" defTabSz="457200" eaLnBrk="1" hangingPunct="1" latinLnBrk="0" marL="3200400" rtl="0">
      <a:defRPr kern="1200" sz="1800">
        <a:solidFill>
          <a:schemeClr val="tx1"/>
        </a:solidFill>
        <a:latin typeface="+mn-lt"/>
        <a:ea typeface="+mn-ea"/>
        <a:cs typeface="+mn-cs"/>
      </a:defRPr>
    </a:lvl8pPr>
    <a:lvl9pPr algn="l" defTabSz="457200" eaLnBrk="1" hangingPunct="1" latinLnBrk="0" marL="3657600" rtl="0">
      <a:defRPr kern="1200" sz="1800">
        <a:solidFill>
          <a:schemeClr val="tx1"/>
        </a:solidFill>
        <a:latin typeface="+mn-lt"/>
        <a:ea typeface="+mn-ea"/>
        <a:cs typeface="+mn-cs"/>
      </a:defRPr>
    </a:lvl9pPr>
  </p:defaultTextStyle>
  <p:extLst>
    <p:ext uri="{EFAFB233-063F-42B5-8137-9DF3F51BA10A}">
      <p15:sldGuideLst xmlns:p15="http://schemas.microsoft.com/office/powerpoint/2012/main">
        <p15:guide id="1" orient="horz" pos="1620"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p="http://schemas.openxmlformats.org/presentationml/2006/main" xmlns:r="http://schemas.openxmlformats.org/officeDocument/2006/relationships">
  <p:normalViewPr>
    <p:restoredLeft autoAdjust="0" sz="15643"/>
    <p:restoredTop autoAdjust="0" sz="94694"/>
  </p:normalViewPr>
  <p:slideViewPr>
    <p:cSldViewPr snapToGrid="0" snapToObjects="1">
      <p:cViewPr varScale="1">
        <p:scale>
          <a:sx d="100" n="161"/>
          <a:sy d="100" n="161"/>
        </p:scale>
        <p:origin x="560" y="200"/>
      </p:cViewPr>
      <p:guideLst>
        <p:guide orient="horz" pos="1620"/>
        <p:guide pos="2880"/>
      </p:guideLst>
    </p:cSldViewPr>
  </p:slideViewPr>
  <p:outlineViewPr>
    <p:cViewPr>
      <p:scale>
        <a:sx d="100" n="33"/>
        <a:sy d="100" n="33"/>
      </p:scale>
      <p:origin x="0" y="0"/>
    </p:cViewPr>
  </p:outlineViewPr>
  <p:notesTextViewPr>
    <p:cViewPr>
      <p:scale>
        <a:sx d="100" n="100"/>
        <a:sy d="100" n="100"/>
      </p:scale>
      <p:origin x="0" y="0"/>
    </p:cViewPr>
  </p:notesTextViewPr>
  <p:gridSpacing cx="76200" cy="76200"/>
</p:viewPr>
</file>

<file path=ppt/_rels/presentation.xml.rels><?xml version="1.0" encoding="UTF-8"?><Relationships xmlns="http://schemas.openxmlformats.org/package/2006/relationships"><Relationship Id="rId2" Type="http://schemas.openxmlformats.org/officeDocument/2006/relationships/slide" Target="slides/slide1.xml" /><Relationship Id="rId3" Type="http://schemas.openxmlformats.org/officeDocument/2006/relationships/slide" Target="slides/slide2.xml" /><Relationship Id="rId4" Type="http://schemas.openxmlformats.org/officeDocument/2006/relationships/slide" Target="slides/slide3.xml" /><Relationship Id="rId5" Type="http://schemas.openxmlformats.org/officeDocument/2006/relationships/slide" Target="slides/slide4.xml" /><Relationship Id="rId6" Type="http://schemas.openxmlformats.org/officeDocument/2006/relationships/slide" Target="slides/slide5.xml" /><Relationship Id="rId7" Type="http://schemas.openxmlformats.org/officeDocument/2006/relationships/slide" Target="slides/slide6.xml" /><Relationship Id="rId8" Type="http://schemas.openxmlformats.org/officeDocument/2006/relationships/slide" Target="slides/slide7.xml" /><Relationship Id="rId9" Type="http://schemas.openxmlformats.org/officeDocument/2006/relationships/slide" Target="slides/slide8.xml" /><Relationship Id="rId10" Type="http://schemas.openxmlformats.org/officeDocument/2006/relationships/slide" Target="slides/slide9.xml" /><Relationship Id="rId11" Type="http://schemas.openxmlformats.org/officeDocument/2006/relationships/slide" Target="slides/slide10.xml" /><Relationship Id="rId12" Type="http://schemas.openxmlformats.org/officeDocument/2006/relationships/slide" Target="slides/slide11.xml" /><Relationship Id="rId13" Type="http://schemas.openxmlformats.org/officeDocument/2006/relationships/slide" Target="slides/slide12.xml" /><Relationship Id="rId14" Type="http://schemas.openxmlformats.org/officeDocument/2006/relationships/slide" Target="slides/slide13.xml" /><Relationship Id="rId15" Type="http://schemas.openxmlformats.org/officeDocument/2006/relationships/slide" Target="slides/slide14.xml" /><Relationship Id="rId16" Type="http://schemas.openxmlformats.org/officeDocument/2006/relationships/slide" Target="slides/slide15.xml" /><Relationship Id="rId17" Type="http://schemas.openxmlformats.org/officeDocument/2006/relationships/slide" Target="slides/slide16.xml" /><Relationship Id="rId18" Type="http://schemas.openxmlformats.org/officeDocument/2006/relationships/slide" Target="slides/slide17.xml" /><Relationship Id="rId19" Type="http://schemas.openxmlformats.org/officeDocument/2006/relationships/slide" Target="slides/slide18.xml" /><Relationship Id="rId20" Type="http://schemas.openxmlformats.org/officeDocument/2006/relationships/slide" Target="slides/slide19.xml" /><Relationship Id="rId21" Type="http://schemas.openxmlformats.org/officeDocument/2006/relationships/slide" Target="slides/slide20.xml" /><Relationship Id="rId22" Type="http://schemas.openxmlformats.org/officeDocument/2006/relationships/slide" Target="slides/slide21.xml" /><Relationship Id="rId23" Type="http://schemas.openxmlformats.org/officeDocument/2006/relationships/slide" Target="slides/slide22.xml" /><Relationship Id="rId24" Type="http://schemas.openxmlformats.org/officeDocument/2006/relationships/slide" Target="slides/slide23.xml" /><Relationship Id="rId25" Type="http://schemas.openxmlformats.org/officeDocument/2006/relationships/slide" Target="slides/slide24.xml" /><Relationship Id="rId26" Type="http://schemas.openxmlformats.org/officeDocument/2006/relationships/slide" Target="slides/slide25.xml" /><Relationship Id="rId27" Type="http://schemas.openxmlformats.org/officeDocument/2006/relationships/slide" Target="slides/slide26.xml" /><Relationship Id="rId28" Type="http://schemas.openxmlformats.org/officeDocument/2006/relationships/slide" Target="slides/slide27.xml" /><Relationship Id="rId29" Type="http://schemas.openxmlformats.org/officeDocument/2006/relationships/slide" Target="slides/slide28.xml" /><Relationship Id="rId30" Type="http://schemas.openxmlformats.org/officeDocument/2006/relationships/slide" Target="slides/slide29.xml" /><Relationship Id="rId31" Type="http://schemas.openxmlformats.org/officeDocument/2006/relationships/slide" Target="slides/slide30.xml" /><Relationship Id="rId32" Type="http://schemas.openxmlformats.org/officeDocument/2006/relationships/slide" Target="slides/slide31.xml" /><Relationship Id="rId33" Type="http://schemas.openxmlformats.org/officeDocument/2006/relationships/slide" Target="slides/slide32.xml" /><Relationship Id="rId34" Type="http://schemas.openxmlformats.org/officeDocument/2006/relationships/slide" Target="slides/slide33.xml" /><Relationship Id="rId35" Type="http://schemas.openxmlformats.org/officeDocument/2006/relationships/slide" Target="slides/slide34.xml" /><Relationship Id="rId36" Type="http://schemas.openxmlformats.org/officeDocument/2006/relationships/slide" Target="slides/slide35.xml" /><Relationship Id="rId37" Type="http://schemas.openxmlformats.org/officeDocument/2006/relationships/slide" Target="slides/slide36.xml" /><Relationship Id="rId38" Type="http://schemas.openxmlformats.org/officeDocument/2006/relationships/slide" Target="slides/slide37.xml" /><Relationship Id="rId39" Type="http://schemas.openxmlformats.org/officeDocument/2006/relationships/notesMaster" Target="notesMasters/notesMaster1.xml" /><Relationship Id="rId41" Type="http://schemas.openxmlformats.org/officeDocument/2006/relationships/viewProps" Target="viewProps.xml" /><Relationship Id="rId40" Type="http://schemas.openxmlformats.org/officeDocument/2006/relationships/presProps" Target="presProps.xml" /><Relationship Id="rId1" Type="http://schemas.openxmlformats.org/officeDocument/2006/relationships/slideMaster" Target="slideMasters/slideMaster1.xml" /><Relationship Id="rId43" Type="http://schemas.openxmlformats.org/officeDocument/2006/relationships/tableStyles" Target="tableStyles.xml" /><Relationship Id="rId42" Type="http://schemas.openxmlformats.org/officeDocument/2006/relationships/theme" Target="theme/theme1.xml" /></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F9C1CCF-B725-44A7-AA57-5E433BD85C9F}" type="datetimeFigureOut">
              <a:rPr lang="en-US" smtClean="0"/>
              <a:t>1/2/22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18BDFEC3-8487-43E8-A154-7C12CBC1FFF2}" type="slidenum">
              <a:rPr lang="en-US" smtClean="0"/>
              <a:t>‹#›</a:t>
            </a:fld>
            <a:endParaRPr lang="en-US"/>
          </a:p>
        </p:txBody>
      </p:sp>
    </p:spTree>
    <p:extLst>
      <p:ext uri="{BB962C8B-B14F-4D97-AF65-F5344CB8AC3E}">
        <p14:creationId xmlns:p14="http://schemas.microsoft.com/office/powerpoint/2010/main" val="378270977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Relationships xmlns="http://schemas.openxmlformats.org/package/2006/relationships"><Relationship Id="rId2" Type="http://schemas.openxmlformats.org/officeDocument/2006/relationships/slide" Target="../slides/slide5.xml" /><Relationship Id="rId1" Type="http://schemas.openxmlformats.org/officeDocument/2006/relationships/notesMaster" Target="../notesMasters/notesMaster1.xml" /></Relationships>
</file>

<file path=ppt/notesSlides/_rels/notesSlide2.xml.rels><?xml version="1.0" encoding="UTF-8"?><Relationships xmlns="http://schemas.openxmlformats.org/package/2006/relationships"><Relationship Id="rId2" Type="http://schemas.openxmlformats.org/officeDocument/2006/relationships/slide" Target="../slides/slide11.xml" /><Relationship Id="rId1" Type="http://schemas.openxmlformats.org/officeDocument/2006/relationships/notesMaster" Target="../notesMasters/notesMaster1.xml" /></Relationships>
</file>

<file path=ppt/notesSlides/_rels/notesSlide3.xml.rels><?xml version="1.0" encoding="UTF-8"?><Relationships xmlns="http://schemas.openxmlformats.org/package/2006/relationships"><Relationship Id="rId2" Type="http://schemas.openxmlformats.org/officeDocument/2006/relationships/slide" Target="../slides/slide16.xml" /><Relationship Id="rId1" Type="http://schemas.openxmlformats.org/officeDocument/2006/relationships/notesMaster" Target="../notesMasters/notesMaster1.xml" /></Relationships>
</file>

<file path=ppt/notesSlides/_rels/notesSlide4.xml.rels><?xml version="1.0" encoding="UTF-8"?><Relationships xmlns="http://schemas.openxmlformats.org/package/2006/relationships"><Relationship Id="rId2" Type="http://schemas.openxmlformats.org/officeDocument/2006/relationships/slide" Target="../slides/slide18.xml" /><Relationship Id="rId1" Type="http://schemas.openxmlformats.org/officeDocument/2006/relationships/notesMaster" Target="../notesMasters/notesMaster1.xml" /></Relationships>
</file>

<file path=ppt/notesSlides/_rels/notesSlide5.xml.rels><?xml version="1.0" encoding="UTF-8"?><Relationships xmlns="http://schemas.openxmlformats.org/package/2006/relationships"><Relationship Id="rId2" Type="http://schemas.openxmlformats.org/officeDocument/2006/relationships/slide" Target="../slides/slide19.xml" /><Relationship Id="rId1" Type="http://schemas.openxmlformats.org/officeDocument/2006/relationships/notesMaster" Target="../notesMasters/notesMaster1.xml" /></Relationships>
</file>

<file path=ppt/notesSlides/_rels/notesSlide6.xml.rels><?xml version="1.0" encoding="UTF-8"?><Relationships xmlns="http://schemas.openxmlformats.org/package/2006/relationships"><Relationship Id="rId2" Type="http://schemas.openxmlformats.org/officeDocument/2006/relationships/slide" Target="../slides/slide22.xml" /><Relationship Id="rId1" Type="http://schemas.openxmlformats.org/officeDocument/2006/relationships/notesMaster" Target="../notesMasters/notesMaster1.xml" /></Relationships>
</file>

<file path=ppt/notesSlides/_rels/notesSlide7.xml.rels><?xml version="1.0" encoding="UTF-8"?><Relationships xmlns="http://schemas.openxmlformats.org/package/2006/relationships"><Relationship Id="rId2" Type="http://schemas.openxmlformats.org/officeDocument/2006/relationships/slide" Target="../slides/slide23.xml" /><Relationship Id="rId1" Type="http://schemas.openxmlformats.org/officeDocument/2006/relationships/notesMaster" Target="../notesMasters/notesMaster1.xml" /></Relationships>
</file>

<file path=ppt/notesSlides/_rels/notesSlide8.xml.rels><?xml version="1.0" encoding="UTF-8"?><Relationships xmlns="http://schemas.openxmlformats.org/package/2006/relationships"><Relationship Id="rId2" Type="http://schemas.openxmlformats.org/officeDocument/2006/relationships/slide" Target="../slides/slide26.xml" /><Relationship Id="rId1" Type="http://schemas.openxmlformats.org/officeDocument/2006/relationships/notesMaster" Target="../notesMasters/notesMaster1.xml" /></Relationships>
</file>

<file path=ppt/notesSlides/_rels/notesSlide9.xml.rels><?xml version="1.0" encoding="UTF-8"?><Relationships xmlns="http://schemas.openxmlformats.org/package/2006/relationships"><Relationship Id="rId2" Type="http://schemas.openxmlformats.org/officeDocument/2006/relationships/slide" Target="../slides/slide32.xml" /><Relationship Id="rId1" Type="http://schemas.openxmlformats.org/officeDocument/2006/relationships/notesMaster" Target="../notesMasters/notesMaster1.xml" /></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b="1"/>
              <a:t>Figure1</a:t>
            </a:r>
          </a:p>
          <a:p>
            <a:pPr lvl="0" indent="0" marL="0">
              <a:buNone/>
            </a:pPr>
          </a:p>
          <a:p>
            <a:pPr lvl="1"/>
            <a:r>
              <a:rPr/>
              <a:t>Construction: Derived from diffusion-weighted MRI tractography and anatomical MRI region parcellations.</a:t>
            </a:r>
          </a:p>
          <a:p>
            <a:pPr lvl="0" indent="0" marL="0">
              <a:buNone/>
            </a:pPr>
          </a:p>
          <a:p>
            <a:pPr lvl="1"/>
            <a:r>
              <a:rPr/>
              <a:t>Node Injection: Nodes receive subject-specific EEG source activity time series instead of noise.</a:t>
            </a:r>
          </a:p>
          <a:p>
            <a:pPr lvl="0" indent="0" marL="0">
              <a:buNone/>
            </a:pPr>
          </a:p>
          <a:p>
            <a:pPr lvl="1"/>
            <a:r>
              <a:rPr/>
              <a:t>fMRI Prediction: Predicted fMRI time series are matched to each subject’s empirical fMRI data, acquired simultaneously with EEG.</a:t>
            </a:r>
          </a:p>
          <a:p>
            <a:pPr lvl="0" indent="0" marL="0">
              <a:buNone/>
            </a:pPr>
          </a:p>
          <a:p>
            <a:pPr lvl="1"/>
            <a:r>
              <a:rPr/>
              <a:t>Network Structure:</a:t>
            </a:r>
          </a:p>
          <a:p>
            <a:pPr lvl="0" indent="0" marL="0">
              <a:buNone/>
            </a:pPr>
          </a:p>
          <a:p>
            <a:pPr lvl="2"/>
            <a:r>
              <a:rPr/>
              <a:t>Local Networks: Comprise excitatory (E) and inhibitory (I) neural population models driven by EEG source activity (red arrows).</a:t>
            </a:r>
          </a:p>
          <a:p>
            <a:pPr lvl="0" indent="0" marL="0">
              <a:buNone/>
            </a:pPr>
          </a:p>
          <a:p>
            <a:pPr lvl="2"/>
            <a:r>
              <a:rPr/>
              <a:t>Global Coupling: Nodes are connected by structural connectomes (green arrows), representing white matter coupling strengths.</a:t>
            </a:r>
          </a:p>
          <a:p>
            <a:pPr lvl="0" indent="0" marL="0">
              <a:buNone/>
            </a:pPr>
          </a:p>
          <a:p>
            <a:pPr lvl="1"/>
            <a:r>
              <a:rPr/>
              <a:t>Analysis:</a:t>
            </a:r>
          </a:p>
          <a:p>
            <a:pPr lvl="0" indent="0" marL="0">
              <a:buNone/>
            </a:pPr>
          </a:p>
          <a:p>
            <a:pPr lvl="2"/>
            <a:r>
              <a:rPr/>
              <a:t>Synaptic Input Currents (Equations 1 and 2)</a:t>
            </a:r>
          </a:p>
          <a:p>
            <a:pPr lvl="0" indent="0" marL="0">
              <a:buNone/>
            </a:pPr>
          </a:p>
          <a:p>
            <a:pPr lvl="2"/>
            <a:r>
              <a:rPr/>
              <a:t>Firing Rates (Equations 3 and 4)</a:t>
            </a:r>
          </a:p>
          <a:p>
            <a:pPr lvl="0" indent="0" marL="0">
              <a:buNone/>
            </a:pPr>
          </a:p>
          <a:p>
            <a:pPr lvl="2"/>
            <a:r>
              <a:rPr/>
              <a:t>Synaptic Activity (Equations 5 and 6)</a:t>
            </a:r>
          </a:p>
          <a:p>
            <a:pPr lvl="0" indent="0" marL="0">
              <a:buNone/>
            </a:pPr>
          </a:p>
          <a:p>
            <a:pPr lvl="1"/>
            <a:r>
              <a:rPr/>
              <a:t>Purpose: To relate neural population activity and network interactions to observable neuroimaging signals.</a:t>
            </a:r>
          </a:p>
          <a:p>
            <a:pPr lvl="0" indent="0" marL="0">
              <a:buNone/>
            </a:pPr>
          </a:p>
          <a:p>
            <a:pPr lvl="1"/>
            <a:r>
              <a:rPr/>
              <a:t>Visualization: See Video 1 for a brain network model construction and simulation results.</a:t>
            </a:r>
          </a:p>
          <a:p>
            <a:pPr lvl="0" indent="0" marL="0">
              <a:buNone/>
            </a:pPr>
          </a:p>
          <a:p>
            <a:pPr lvl="0"/>
            <a:r>
              <a:rPr b="1"/>
              <a:t>Figure2</a:t>
            </a:r>
          </a:p>
          <a:p>
            <a:pPr lvl="0" indent="0" marL="0">
              <a:buNone/>
            </a:pPr>
          </a:p>
          <a:p>
            <a:pPr lvl="1" indent="-342900" marL="685800">
              <a:buAutoNum type="alphaLcParenR"/>
            </a:pPr>
            <a:r>
              <a:rPr/>
              <a:t>Neuron firing decreases during peaks of α-waves and increases during troughs (Haegens et al., 2011).</a:t>
            </a:r>
          </a:p>
          <a:p>
            <a:pPr lvl="0" indent="0" marL="0">
              <a:buNone/>
            </a:pPr>
          </a:p>
          <a:p>
            <a:pPr lvl="1" indent="-342900" marL="685800">
              <a:buAutoNum type="alphaLcParenR"/>
            </a:pPr>
            <a:r>
              <a:rPr/>
              <a:t>Simulations show an inverse relationship between neuron firing and α-phase due to neural excitation and inhibition balance (Atallah and Scanziani, 2009).</a:t>
            </a:r>
          </a:p>
          <a:p>
            <a:pPr lvl="0" indent="0" marL="0">
              <a:buNone/>
            </a:pPr>
          </a:p>
          <a:p>
            <a:pPr lvl="1" indent="-342900" marL="685800">
              <a:buAutoNum type="alphaLcParenR"/>
            </a:pPr>
            <a:r>
              <a:rPr/>
              <a:t>On a longer timescale (&lt;0.25 Hz), firing rates oscillate inversely to α-band power (Haegens et al., 2011).</a:t>
            </a:r>
          </a:p>
          <a:p>
            <a:pPr lvl="0" indent="0" marL="0">
              <a:buNone/>
            </a:pPr>
          </a:p>
          <a:p>
            <a:pPr lvl="1" indent="-342900" marL="685800">
              <a:buAutoNum type="alphaLcParenR"/>
            </a:pPr>
            <a:r>
              <a:rPr/>
              <a:t>Model simulations link α-band power oscillations to fMRI oscillations, predicting resting-state fMRI time series and spatial patterns (de Munck et al., 2008).</a:t>
            </a:r>
          </a:p>
          <a:p>
            <a:pPr lvl="0" indent="0" marL="0">
              <a:buNone/>
            </a:pPr>
          </a:p>
          <a:p>
            <a:pPr lvl="1" indent="-342900" marL="685800">
              <a:buAutoNum type="alphaLcParenR"/>
            </a:pPr>
            <a:r>
              <a:rPr/>
              <a:t>Scale-free fMRI power spectra emerge from long-range network input (He, 2011).</a:t>
            </a:r>
          </a:p>
          <a:p>
            <a:pPr lvl="0" indent="0" marL="0">
              <a:buNone/>
            </a:pPr>
          </a:p>
          <a:p>
            <a:pPr lvl="1" indent="-342900" marL="685800">
              <a:buAutoNum type="alphaLcParenR"/>
            </a:pPr>
            <a:r>
              <a:rPr/>
              <a:t>Functional connectivity matrices were predicted over varying time windows (Allen et al., 2014).</a:t>
            </a:r>
          </a:p>
          <a:p>
            <a:pPr lvl="0" indent="0" marL="0">
              <a:buNone/>
            </a:pPr>
          </a:p>
          <a:p>
            <a:pPr lvl="0" indent="0" marL="0">
              <a:buNone/>
            </a:pPr>
            <a:r>
              <a:rPr b="1"/>
              <a:t>Schirner2023</a:t>
            </a:r>
            <a:r>
              <a:rPr/>
              <a:t> - </a:t>
            </a:r>
            <a:r>
              <a:rPr b="1"/>
              <a:t>Tuning curves for a reduced model (two nodes)</a:t>
            </a:r>
            <a:r>
              <a:rPr/>
              <a:t>: - Identical to the 379-nodes BNM. - FC (correlation) between the two nodes increased smoothly and monotonically as a function of their E/I-ratio. - The relationship between E/I-ratio and FC persisted when: - </a:t>
            </a:r>
            <a:r>
              <a:rPr b="1"/>
              <a:t>Noise strength</a:t>
            </a:r>
            <a:r>
              <a:rPr/>
              <a:t> (upper panel; Eqs. 5 and 6) was modulated. - </a:t>
            </a:r>
            <a:r>
              <a:rPr b="1"/>
              <a:t>Structural coupling strength</a:t>
            </a:r>
            <a:r>
              <a:rPr/>
              <a:t> (lower panel; Eqs. 1 and 2) was modulated. - Both parameters are fixed during the fitting of the full 379-nodes model.</a:t>
            </a:r>
          </a:p>
          <a:p>
            <a:pPr lvl="0" indent="0" marL="0">
              <a:buNone/>
            </a:pPr>
          </a:p>
          <a:p>
            <a:pPr lvl="0"/>
            <a:r>
              <a:rPr b="1"/>
              <a:t>Fitting results for the full 379-nodes model</a:t>
            </a:r>
            <a:r>
              <a:rPr/>
              <a:t>:</a:t>
            </a:r>
          </a:p>
          <a:p>
            <a:pPr lvl="0" indent="0" marL="0">
              <a:buNone/>
            </a:pPr>
          </a:p>
          <a:p>
            <a:pPr lvl="1"/>
            <a:r>
              <a:rPr/>
              <a:t>One exemplary FC.</a:t>
            </a:r>
          </a:p>
          <a:p>
            <a:pPr lvl="0" indent="0" marL="0">
              <a:buNone/>
            </a:pPr>
          </a:p>
          <a:p>
            <a:pPr lvl="1"/>
            <a:r>
              <a:rPr b="1"/>
              <a:t>Empirical FC</a:t>
            </a:r>
            <a:r>
              <a:rPr/>
              <a:t>: Upper triangular portion of the matrix.</a:t>
            </a:r>
          </a:p>
          <a:p>
            <a:pPr lvl="0" indent="0" marL="0">
              <a:buNone/>
            </a:pPr>
          </a:p>
          <a:p>
            <a:pPr lvl="1"/>
            <a:r>
              <a:rPr b="1"/>
              <a:t>Simulated FC</a:t>
            </a:r>
            <a:r>
              <a:rPr/>
              <a:t>: Lower triangular portion of the matrix.</a:t>
            </a:r>
          </a:p>
          <a:p>
            <a:pPr lvl="0" indent="0" marL="0">
              <a:buNone/>
            </a:pPr>
          </a:p>
          <a:p>
            <a:pPr lvl="1"/>
            <a:r>
              <a:rPr b="1"/>
              <a:t>Joint distributions</a:t>
            </a:r>
            <a:r>
              <a:rPr/>
              <a:t>:</a:t>
            </a:r>
          </a:p>
          <a:p>
            <a:pPr lvl="0" indent="0" marL="0">
              <a:buNone/>
            </a:pPr>
          </a:p>
          <a:p>
            <a:pPr lvl="2"/>
            <a:r>
              <a:rPr/>
              <a:t>Without E/I-tuning (upper panel).</a:t>
            </a:r>
          </a:p>
          <a:p>
            <a:pPr lvl="0" indent="0" marL="0">
              <a:buNone/>
            </a:pPr>
          </a:p>
          <a:p>
            <a:pPr lvl="2"/>
            <a:r>
              <a:rPr/>
              <a:t>With E/I-tuning (lower panel).</a:t>
            </a:r>
          </a:p>
          <a:p>
            <a:pPr lvl="0" indent="0" marL="0">
              <a:buNone/>
            </a:pPr>
          </a:p>
          <a:p>
            <a:pPr lvl="0"/>
            <a:r>
              <a:rPr b="1"/>
              <a:t>Pearson correlations and RMSEs between empirical and simulated FCs</a:t>
            </a:r>
            <a:r>
              <a:rPr/>
              <a:t>:</a:t>
            </a:r>
          </a:p>
          <a:p>
            <a:pPr lvl="0" indent="0" marL="0">
              <a:buNone/>
            </a:pPr>
          </a:p>
          <a:p>
            <a:pPr lvl="1"/>
            <a:r>
              <a:rPr b="1"/>
              <a:t>Three model variants</a:t>
            </a:r>
            <a:r>
              <a:rPr/>
              <a:t>:</a:t>
            </a:r>
          </a:p>
          <a:p>
            <a:pPr lvl="0" indent="0" marL="0">
              <a:buNone/>
            </a:pPr>
          </a:p>
          <a:p>
            <a:pPr lvl="2"/>
            <a:r>
              <a:rPr/>
              <a:t>EI-tuning: Tuning algorithm applied on both E and I.</a:t>
            </a:r>
          </a:p>
          <a:p>
            <a:pPr lvl="0" indent="0" marL="0">
              <a:buNone/>
            </a:pPr>
          </a:p>
          <a:p>
            <a:pPr lvl="2"/>
            <a:r>
              <a:rPr/>
              <a:t>E-tuning: Tuning algorithm applied only on E.</a:t>
            </a:r>
          </a:p>
          <a:p>
            <a:pPr lvl="0" indent="0" marL="0">
              <a:buNone/>
            </a:pPr>
          </a:p>
          <a:p>
            <a:pPr lvl="2"/>
            <a:r>
              <a:rPr/>
              <a:t>Original: Tuning of a scalar global coupling scaling factor to rescale.</a:t>
            </a:r>
          </a:p>
          <a:p>
            <a:pPr lvl="0" indent="0" marL="0">
              <a:buNone/>
            </a:pPr>
          </a:p>
          <a:p>
            <a:pPr lvl="1"/>
            <a:r>
              <a:rPr/>
              <a:t>N = 650 empirical and simulated FCs.</a:t>
            </a:r>
          </a:p>
        </p:txBody>
      </p:sp>
      <p:sp>
        <p:nvSpPr>
          <p:cNvPr id="4" name="Slide Number Placeholder 3"/>
          <p:cNvSpPr>
            <a:spLocks noGrp="1"/>
          </p:cNvSpPr>
          <p:nvPr>
            <p:ph type="sldNum" sz="quarter" idx="10"/>
          </p:nvPr>
        </p:nvSpPr>
        <p:spPr/>
        <p:txBody>
          <a:bodyPr/>
          <a:lstStyle/>
          <a:p>
            <a:fld id="{18BDFEC3-8487-43E8-A154-7C12CBC1FFF2}" type="slidenum">
              <a:rPr lang="en-US"/>
              <a:t>5</a:t>
            </a:fld>
            <a:endParaRPr lang="en-US"/>
          </a:p>
        </p:txBody>
      </p:sp>
    </p:spTree>
  </p:cSld>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a:t>Previous studies with the mixed gambles task suggested that activity in the </a:t>
            </a:r>
            <a:r>
              <a:rPr b="1"/>
              <a:t>ventromedial prefrontal cortex</a:t>
            </a:r>
            <a:r>
              <a:rPr/>
              <a:t> and </a:t>
            </a:r>
            <a:r>
              <a:rPr b="1"/>
              <a:t>ventral striatum</a:t>
            </a:r>
            <a:r>
              <a:rPr/>
              <a:t> (and other) is related to the magnitude of the potential gain.</a:t>
            </a:r>
          </a:p>
          <a:p>
            <a:pPr lvl="0" indent="0" marL="0">
              <a:buNone/>
            </a:pPr>
          </a:p>
          <a:p>
            <a:pPr lvl="0"/>
            <a:r>
              <a:rPr/>
              <a:t>9 Predefined Hypotheses</a:t>
            </a:r>
          </a:p>
          <a:p>
            <a:pPr lvl="0" indent="0" marL="0">
              <a:buNone/>
            </a:pPr>
          </a:p>
          <a:p>
            <a:pPr lvl="1"/>
            <a:r>
              <a:rPr/>
              <a:t>Each hypothesis predicted fMRI activations in a specific brain region, in relation to a specific aspect of the task (gain or loss amount) and a specific group.</a:t>
            </a:r>
          </a:p>
          <a:p>
            <a:pPr lvl="0" indent="0" marL="0">
              <a:buNone/>
            </a:pPr>
          </a:p>
          <a:p>
            <a:pPr lvl="1"/>
            <a:r>
              <a:rPr/>
              <a:t>analysis teams were instructed to report their results on the basis of a whole-brain analysis</a:t>
            </a:r>
          </a:p>
          <a:p>
            <a:pPr lvl="0" indent="0" marL="0">
              <a:buNone/>
            </a:pPr>
          </a:p>
          <a:p>
            <a:pPr lvl="0"/>
            <a:r>
              <a:rPr b="1"/>
              <a:t>Need for validation and sharing of complex image processing workflows!!</a:t>
            </a:r>
          </a:p>
          <a:p>
            <a:pPr lvl="0" indent="0" marL="0">
              <a:buNone/>
            </a:pPr>
          </a:p>
          <a:p>
            <a:pPr lvl="0" indent="0" marL="0">
              <a:buNone/>
            </a:pPr>
            <a:r>
              <a:rPr i="1"/>
              <a:t>Figure2</a:t>
            </a:r>
            <a:r>
              <a:rPr/>
              <a:t>: Investigates statistical variability across 64 different research teams.</a:t>
            </a:r>
          </a:p>
          <a:p>
            <a:pPr lvl="0" indent="0" marL="0">
              <a:buNone/>
            </a:pPr>
          </a:p>
          <a:p>
            <a:pPr lvl="0" indent="0" marL="0">
              <a:buNone/>
            </a:pPr>
            <a:r>
              <a:rPr b="1"/>
              <a:t>Part A:</a:t>
            </a:r>
          </a:p>
          <a:p>
            <a:pPr lvl="0" indent="0" marL="0">
              <a:buNone/>
            </a:pPr>
          </a:p>
          <a:p>
            <a:pPr lvl="0"/>
            <a:r>
              <a:rPr/>
              <a:t>Spearman correlations calculated between team’s whole-brain maps.</a:t>
            </a:r>
          </a:p>
          <a:p>
            <a:pPr lvl="0" indent="0" marL="0">
              <a:buNone/>
            </a:pPr>
          </a:p>
          <a:p>
            <a:pPr lvl="0"/>
            <a:r>
              <a:rPr/>
              <a:t>Maps clustered based on similarity (Ward clustering on Euclidean distances). Color coding:</a:t>
            </a:r>
          </a:p>
          <a:p>
            <a:pPr lvl="0" indent="0" marL="0">
              <a:buNone/>
            </a:pPr>
          </a:p>
          <a:p>
            <a:pPr lvl="0"/>
            <a:r>
              <a:rPr/>
              <a:t>Row colors indicate cluster membership (Purple for Cluster 1, Blue for Cluster 2, Grey for Cluster 3).</a:t>
            </a:r>
          </a:p>
          <a:p>
            <a:pPr lvl="0" indent="0" marL="0">
              <a:buNone/>
            </a:pPr>
          </a:p>
          <a:p>
            <a:pPr lvl="0"/>
            <a:r>
              <a:rPr/>
              <a:t>Column colors represent hypothesis decisions (Green for “yes”, Red for “no”).</a:t>
            </a:r>
          </a:p>
          <a:p>
            <a:pPr lvl="0" indent="0" marL="0">
              <a:buNone/>
            </a:pPr>
          </a:p>
          <a:p>
            <a:pPr lvl="0" indent="0" marL="0">
              <a:buNone/>
            </a:pPr>
            <a:r>
              <a:rPr b="1"/>
              <a:t>Part B:</a:t>
            </a:r>
          </a:p>
          <a:p>
            <a:pPr lvl="0" indent="0" marL="0">
              <a:buNone/>
            </a:pPr>
          </a:p>
          <a:p>
            <a:pPr lvl="0"/>
            <a:r>
              <a:rPr/>
              <a:t>Shows average statistical maps for each cluster, thresholded at uncorrected z &gt; 2.0.</a:t>
            </a:r>
          </a:p>
          <a:p>
            <a:pPr lvl="0" indent="0" marL="0">
              <a:buNone/>
            </a:pPr>
          </a:p>
          <a:p>
            <a:pPr lvl="0"/>
            <a:r>
              <a:rPr/>
              <a:t>Displays probability of reporting a positive outcome (P_yes) for each cluster.</a:t>
            </a:r>
          </a:p>
          <a:p>
            <a:pPr lvl="0" indent="0" marL="0">
              <a:buNone/>
            </a:pPr>
          </a:p>
          <a:p>
            <a:pPr lvl="0"/>
            <a:r>
              <a:rPr/>
              <a:t>Notes: Maps for Hypothesis 1 and 3 are identical, only differing in the brain regions analyzed.</a:t>
            </a:r>
          </a:p>
          <a:p>
            <a:pPr lvl="0" indent="0" marL="0">
              <a:buNone/>
            </a:pPr>
          </a:p>
          <a:p>
            <a:pPr lvl="0" indent="0" marL="0">
              <a:buNone/>
            </a:pPr>
            <a:r>
              <a:rPr b="1"/>
              <a:t>Key Takeaway:</a:t>
            </a:r>
          </a:p>
          <a:p>
            <a:pPr lvl="0" indent="0" marL="0">
              <a:buNone/>
            </a:pPr>
          </a:p>
          <a:p>
            <a:pPr lvl="0"/>
            <a:r>
              <a:rPr/>
              <a:t>Highlights significant variability in data interpretation among different research teams.</a:t>
            </a:r>
          </a:p>
          <a:p>
            <a:pPr lvl="0" indent="0" marL="0">
              <a:buNone/>
            </a:pPr>
          </a:p>
          <a:p>
            <a:pPr lvl="0"/>
            <a:r>
              <a:rPr/>
              <a:t>Emphasizes the need for standardized methods in neuroimaging analysis.</a:t>
            </a:r>
          </a:p>
          <a:p>
            <a:pPr lvl="0" indent="0" marL="0">
              <a:buNone/>
            </a:pPr>
          </a:p>
          <a:p>
            <a:pPr lvl="0"/>
            <a:r>
              <a:rPr b="1"/>
              <a:t>Connection Matrix (a)</a:t>
            </a:r>
            <a:r>
              <a:rPr/>
              <a:t>:</a:t>
            </a:r>
          </a:p>
          <a:p>
            <a:pPr lvl="0" indent="0" marL="0">
              <a:buNone/>
            </a:pPr>
          </a:p>
          <a:p>
            <a:pPr lvl="1"/>
            <a:r>
              <a:rPr/>
              <a:t>Summarizes binary pairwise relations among 20 nodes.</a:t>
            </a:r>
          </a:p>
          <a:p>
            <a:pPr lvl="0" indent="0" marL="0">
              <a:buNone/>
            </a:pPr>
          </a:p>
          <a:p>
            <a:pPr lvl="1"/>
            <a:r>
              <a:rPr/>
              <a:t>Black indicates presence, white indicates absence of a symmetric connection.</a:t>
            </a:r>
          </a:p>
          <a:p>
            <a:pPr lvl="0" indent="0" marL="0">
              <a:buNone/>
            </a:pPr>
          </a:p>
          <a:p>
            <a:pPr lvl="0"/>
            <a:r>
              <a:rPr b="1"/>
              <a:t>Reordered Matrix (b)</a:t>
            </a:r>
            <a:r>
              <a:rPr/>
              <a:t>:</a:t>
            </a:r>
          </a:p>
          <a:p>
            <a:pPr lvl="0" indent="0" marL="0">
              <a:buNone/>
            </a:pPr>
          </a:p>
          <a:p>
            <a:pPr lvl="1"/>
            <a:r>
              <a:rPr/>
              <a:t>Nodes reordered for optimal modularity partition.</a:t>
            </a:r>
          </a:p>
          <a:p>
            <a:pPr lvl="0" indent="0" marL="0">
              <a:buNone/>
            </a:pPr>
          </a:p>
          <a:p>
            <a:pPr lvl="1"/>
            <a:r>
              <a:rPr/>
              <a:t>Displays three network modules (red, green, blue).</a:t>
            </a:r>
          </a:p>
          <a:p>
            <a:pPr lvl="0" indent="0" marL="0">
              <a:buNone/>
            </a:pPr>
          </a:p>
          <a:p>
            <a:pPr lvl="0"/>
            <a:r>
              <a:rPr b="1"/>
              <a:t>Spring-Embedded 2D Network Diagram (c)</a:t>
            </a:r>
            <a:r>
              <a:rPr/>
              <a:t>:</a:t>
            </a:r>
          </a:p>
          <a:p>
            <a:pPr lvl="0" indent="0" marL="0">
              <a:buNone/>
            </a:pPr>
          </a:p>
          <a:p>
            <a:pPr lvl="1"/>
            <a:r>
              <a:rPr/>
              <a:t>Visual representation of the network from (a) and (b).</a:t>
            </a:r>
          </a:p>
          <a:p>
            <a:pPr lvl="0" indent="0" marL="0">
              <a:buNone/>
            </a:pPr>
          </a:p>
          <a:p>
            <a:pPr lvl="1"/>
            <a:r>
              <a:rPr/>
              <a:t>Nodes colored by module assignments.</a:t>
            </a:r>
          </a:p>
          <a:p>
            <a:pPr lvl="0" indent="0" marL="0">
              <a:buNone/>
            </a:pPr>
          </a:p>
          <a:p>
            <a:pPr lvl="1"/>
            <a:r>
              <a:rPr/>
              <a:t>Highlighted nodes based on various network measures:</a:t>
            </a:r>
          </a:p>
          <a:p>
            <a:pPr lvl="0" indent="0" marL="0">
              <a:buNone/>
            </a:pPr>
          </a:p>
          <a:p>
            <a:pPr lvl="2"/>
            <a:r>
              <a:rPr b="1"/>
              <a:t>Node 1</a:t>
            </a:r>
            <a:r>
              <a:rPr/>
              <a:t>:</a:t>
            </a:r>
          </a:p>
          <a:p>
            <a:pPr lvl="0" indent="0" marL="0">
              <a:buNone/>
            </a:pPr>
          </a:p>
          <a:p>
            <a:pPr lvl="3"/>
            <a:r>
              <a:rPr/>
              <a:t>High degree (many connections).</a:t>
            </a:r>
          </a:p>
          <a:p>
            <a:pPr lvl="0" indent="0" marL="0">
              <a:buNone/>
            </a:pPr>
          </a:p>
          <a:p>
            <a:pPr lvl="3"/>
            <a:r>
              <a:rPr/>
              <a:t>High betweenness centrality (on many short paths).</a:t>
            </a:r>
          </a:p>
          <a:p>
            <a:pPr lvl="0" indent="0" marL="0">
              <a:buNone/>
            </a:pPr>
          </a:p>
          <a:p>
            <a:pPr lvl="3"/>
            <a:r>
              <a:rPr/>
              <a:t>High participation coefficient (broadly distributed connections across modules).</a:t>
            </a:r>
          </a:p>
          <a:p>
            <a:pPr lvl="0" indent="0" marL="0">
              <a:buNone/>
            </a:pPr>
          </a:p>
          <a:p>
            <a:pPr lvl="3"/>
            <a:r>
              <a:rPr/>
              <a:t>Low clustering (neighbors are not mutually connected).</a:t>
            </a:r>
          </a:p>
          <a:p>
            <a:pPr lvl="0" indent="0" marL="0">
              <a:buNone/>
            </a:pPr>
          </a:p>
          <a:p>
            <a:pPr lvl="2"/>
            <a:r>
              <a:rPr b="1"/>
              <a:t>Node 15</a:t>
            </a:r>
            <a:r>
              <a:rPr/>
              <a:t>: High clustering.</a:t>
            </a:r>
          </a:p>
          <a:p>
            <a:pPr lvl="0" indent="0" marL="0">
              <a:buNone/>
            </a:pPr>
          </a:p>
          <a:p>
            <a:pPr lvl="2"/>
            <a:r>
              <a:rPr b="1"/>
              <a:t>Node 8</a:t>
            </a:r>
            <a:r>
              <a:rPr/>
              <a:t>: Low betweenness.</a:t>
            </a:r>
          </a:p>
          <a:p>
            <a:pPr lvl="0" indent="0" marL="0">
              <a:buNone/>
            </a:pPr>
          </a:p>
          <a:p>
            <a:pPr lvl="2"/>
            <a:r>
              <a:rPr b="1"/>
              <a:t>Node 14</a:t>
            </a:r>
            <a:r>
              <a:rPr/>
              <a:t>: Low degree.</a:t>
            </a:r>
          </a:p>
          <a:p>
            <a:pPr lvl="0" indent="0" marL="0">
              <a:buNone/>
            </a:pPr>
          </a:p>
          <a:p>
            <a:pPr lvl="2"/>
            <a:r>
              <a:rPr b="1"/>
              <a:t>Node 7</a:t>
            </a:r>
            <a:r>
              <a:rPr/>
              <a:t>: Low participation coefficient.</a:t>
            </a:r>
          </a:p>
        </p:txBody>
      </p:sp>
      <p:sp>
        <p:nvSpPr>
          <p:cNvPr id="4" name="Slide Number Placeholder 3"/>
          <p:cNvSpPr>
            <a:spLocks noGrp="1"/>
          </p:cNvSpPr>
          <p:nvPr>
            <p:ph type="sldNum" sz="quarter" idx="10"/>
          </p:nvPr>
        </p:nvSpPr>
        <p:spPr/>
        <p:txBody>
          <a:bodyPr/>
          <a:lstStyle/>
          <a:p>
            <a:fld id="{18BDFEC3-8487-43E8-A154-7C12CBC1FFF2}" type="slidenum">
              <a:rPr lang="en-US"/>
              <a:t>11</a:t>
            </a:fld>
            <a:endParaRPr lang="en-US"/>
          </a:p>
        </p:txBody>
      </p:sp>
    </p:spTree>
  </p:cSld>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Connectome</a:t>
            </a:r>
            <a:r>
              <a:rPr/>
              <a:t>: Weighted Graph with nodes as brain areas and edges characterizing the</a:t>
            </a:r>
          </a:p>
        </p:txBody>
      </p:sp>
      <p:sp>
        <p:nvSpPr>
          <p:cNvPr id="4" name="Slide Number Placeholder 3"/>
          <p:cNvSpPr>
            <a:spLocks noGrp="1"/>
          </p:cNvSpPr>
          <p:nvPr>
            <p:ph type="sldNum" sz="quarter" idx="10"/>
          </p:nvPr>
        </p:nvSpPr>
        <p:spPr/>
        <p:txBody>
          <a:bodyPr/>
          <a:lstStyle/>
          <a:p>
            <a:fld id="{18BDFEC3-8487-43E8-A154-7C12CBC1FFF2}" type="slidenum">
              <a:rPr lang="en-US"/>
              <a:t>16</a:t>
            </a:fld>
            <a:endParaRPr lang="en-US"/>
          </a:p>
        </p:txBody>
      </p:sp>
    </p:spTree>
  </p:cSld>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Source Imaging</a:t>
            </a:r>
            <a:r>
              <a:rPr/>
              <a:t>: Programmatic interpretation of EEG results (What we are intuitively doing when looking at EEG data)</a:t>
            </a:r>
          </a:p>
          <a:p>
            <a:pPr lvl="0" indent="0" marL="0">
              <a:buNone/>
            </a:pPr>
          </a:p>
          <a:p>
            <a:pPr lvl="0" indent="0" marL="0">
              <a:buNone/>
            </a:pPr>
            <a:r>
              <a:rPr/>
              <a:t>Challenges: - Oblique currents - Electric resistance (of different tissues)</a:t>
            </a:r>
          </a:p>
          <a:p>
            <a:pPr lvl="0" indent="0" marL="0">
              <a:buNone/>
            </a:pPr>
          </a:p>
          <a:p>
            <a:pPr lvl="0" indent="0" marL="0">
              <a:buNone/>
            </a:pPr>
            <a:r>
              <a:rPr/>
              <a:t>V: Voltages on the scalp L: Leadfield matrix J: Currents in the source</a:t>
            </a:r>
          </a:p>
          <a:p>
            <a:pPr lvl="0" indent="0" marL="0">
              <a:buNone/>
            </a:pPr>
          </a:p>
          <a:p>
            <a:pPr lvl="0"/>
            <a:r>
              <a:rPr b="1"/>
              <a:t>Source Localization</a:t>
            </a:r>
            <a:r>
              <a:rPr/>
              <a:t>: Based on the anatomical model of a subject’s cortical surface.</a:t>
            </a:r>
          </a:p>
          <a:p>
            <a:pPr lvl="0" indent="0" marL="0">
              <a:buNone/>
            </a:pPr>
          </a:p>
          <a:p>
            <a:pPr lvl="0"/>
            <a:r>
              <a:rPr b="1"/>
              <a:t>Sensor Registration</a:t>
            </a:r>
            <a:r>
              <a:rPr/>
              <a:t>: Registering sensor locations to the source space.</a:t>
            </a:r>
          </a:p>
          <a:p>
            <a:pPr lvl="0" indent="0" marL="0">
              <a:buNone/>
            </a:pPr>
          </a:p>
          <a:p>
            <a:pPr lvl="0"/>
            <a:r>
              <a:rPr b="1"/>
              <a:t>Lead-Field Matrix Computation</a:t>
            </a:r>
            <a:r>
              <a:rPr/>
              <a:t>: Using a sphere-head model fit to meshes representing:</a:t>
            </a:r>
          </a:p>
          <a:p>
            <a:pPr lvl="0" indent="0" marL="0">
              <a:buNone/>
            </a:pPr>
          </a:p>
          <a:p>
            <a:pPr lvl="1"/>
            <a:r>
              <a:rPr/>
              <a:t>Boundaries between cortical surface and skull.</a:t>
            </a:r>
          </a:p>
          <a:p>
            <a:pPr lvl="0" indent="0" marL="0">
              <a:buNone/>
            </a:pPr>
          </a:p>
          <a:p>
            <a:pPr lvl="1"/>
            <a:r>
              <a:rPr/>
              <a:t>Boundaries between skull and skin.</a:t>
            </a:r>
          </a:p>
          <a:p>
            <a:pPr lvl="0" indent="0" marL="0">
              <a:buNone/>
            </a:pPr>
          </a:p>
          <a:p>
            <a:pPr lvl="1"/>
            <a:r>
              <a:rPr/>
              <a:t>Boundaries between skin and air.</a:t>
            </a:r>
          </a:p>
          <a:p>
            <a:pPr lvl="0" indent="0" marL="0">
              <a:buNone/>
            </a:pPr>
          </a:p>
          <a:p>
            <a:pPr lvl="0"/>
            <a:r>
              <a:rPr b="1"/>
              <a:t>Customization</a:t>
            </a:r>
            <a:r>
              <a:rPr/>
              <a:t>: Head model and gain matrix customized to each subject’s anatomy.</a:t>
            </a:r>
          </a:p>
          <a:p>
            <a:pPr lvl="0" indent="0" marL="0">
              <a:buNone/>
            </a:pPr>
          </a:p>
          <a:p>
            <a:pPr lvl="0" indent="0" marL="0">
              <a:buNone/>
            </a:pPr>
            <a:r>
              <a:rPr b="1"/>
              <a:t>Inverse Problem:</a:t>
            </a:r>
          </a:p>
          <a:p>
            <a:pPr lvl="0" indent="0" marL="0">
              <a:buNone/>
            </a:pPr>
          </a:p>
          <a:p>
            <a:pPr lvl="0"/>
            <a:r>
              <a:rPr/>
              <a:t>In EEG source localization, the inverse problem involves estimating the distribution of neural sources J from the measured scalp potentials V.</a:t>
            </a:r>
          </a:p>
          <a:p>
            <a:pPr lvl="0" indent="0" marL="0">
              <a:buNone/>
            </a:pPr>
          </a:p>
          <a:p>
            <a:pPr lvl="0"/>
            <a:r>
              <a:rPr/>
              <a:t>Considered ill-posed because no unique solution.</a:t>
            </a:r>
          </a:p>
          <a:p>
            <a:pPr lvl="0" indent="0" marL="0">
              <a:buNone/>
            </a:pPr>
          </a:p>
          <a:p>
            <a:pPr lvl="0"/>
            <a:r>
              <a:rPr/>
              <a:t>Many different source configurations can produce similar scalp potentials.</a:t>
            </a:r>
          </a:p>
          <a:p>
            <a:pPr lvl="0" indent="0" marL="0">
              <a:buNone/>
            </a:pPr>
          </a:p>
          <a:p>
            <a:pPr lvl="0"/>
            <a:r>
              <a:rPr/>
              <a:t>small errors in the measurements can lead to large errors in the estimated sources.</a:t>
            </a:r>
          </a:p>
        </p:txBody>
      </p:sp>
      <p:sp>
        <p:nvSpPr>
          <p:cNvPr id="4" name="Slide Number Placeholder 3"/>
          <p:cNvSpPr>
            <a:spLocks noGrp="1"/>
          </p:cNvSpPr>
          <p:nvPr>
            <p:ph type="sldNum" sz="quarter" idx="10"/>
          </p:nvPr>
        </p:nvSpPr>
        <p:spPr/>
        <p:txBody>
          <a:bodyPr/>
          <a:lstStyle/>
          <a:p>
            <a:fld id="{18BDFEC3-8487-43E8-A154-7C12CBC1FFF2}" type="slidenum">
              <a:rPr lang="en-US"/>
              <a:t>18</a:t>
            </a:fld>
            <a:endParaRPr lang="en-US"/>
          </a:p>
        </p:txBody>
      </p:sp>
    </p:spTree>
  </p:cSld>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a:r>
              <a:rPr/>
              <a:t>T1w and T2w images are processed through the same steps in parallel up until cross-modal registration.</a:t>
            </a:r>
          </a:p>
          <a:p>
            <a:pPr lvl="0" indent="0" marL="0">
              <a:buNone/>
            </a:pPr>
          </a:p>
          <a:p>
            <a:pPr lvl="0"/>
            <a:r>
              <a:rPr/>
              <a:t>A field map is used to remove readout distortion in the T1w and T2w images, which slightly improves their alignment and the resulting myelin maps.</a:t>
            </a:r>
          </a:p>
          <a:p>
            <a:pPr lvl="0" indent="0" marL="0">
              <a:buNone/>
            </a:pPr>
          </a:p>
          <a:p>
            <a:pPr lvl="0"/>
            <a:r>
              <a:rPr/>
              <a:t>Bias Field Correction: </a:t>
            </a:r>
            <a:r>
              <a:rPr/>
              <a:t>\sqrt{T1w * T2w}</a:t>
            </a:r>
          </a:p>
        </p:txBody>
      </p:sp>
      <p:sp>
        <p:nvSpPr>
          <p:cNvPr id="4" name="Slide Number Placeholder 3"/>
          <p:cNvSpPr>
            <a:spLocks noGrp="1"/>
          </p:cNvSpPr>
          <p:nvPr>
            <p:ph type="sldNum" sz="quarter" idx="10"/>
          </p:nvPr>
        </p:nvSpPr>
        <p:spPr/>
        <p:txBody>
          <a:bodyPr/>
          <a:lstStyle/>
          <a:p>
            <a:fld id="{18BDFEC3-8487-43E8-A154-7C12CBC1FFF2}" type="slidenum">
              <a:rPr lang="en-US"/>
              <a:t>19</a:t>
            </a:fld>
            <a:endParaRPr lang="en-US"/>
          </a:p>
        </p:txBody>
      </p:sp>
    </p:spTree>
  </p:cSld>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Spatial Scales of Structural Connectivity</a:t>
            </a:r>
          </a:p>
          <a:p>
            <a:pPr lvl="0" indent="0" marL="0">
              <a:buNone/>
            </a:pPr>
          </a:p>
          <a:p>
            <a:pPr lvl="0"/>
            <a:r>
              <a:rPr b="1"/>
              <a:t>Human Cortex Representation</a:t>
            </a:r>
          </a:p>
          <a:p>
            <a:pPr lvl="0" indent="0" marL="0">
              <a:buNone/>
            </a:pPr>
          </a:p>
          <a:p>
            <a:pPr lvl="1"/>
            <a:r>
              <a:rPr/>
              <a:t>Depicted as a triangular mesh (lower panel).</a:t>
            </a:r>
          </a:p>
          <a:p>
            <a:pPr lvl="0" indent="0" marL="0">
              <a:buNone/>
            </a:pPr>
          </a:p>
          <a:p>
            <a:pPr lvl="0"/>
            <a:r>
              <a:rPr b="1"/>
              <a:t>Local Connections</a:t>
            </a:r>
          </a:p>
          <a:p>
            <a:pPr lvl="0" indent="0" marL="0">
              <a:buNone/>
            </a:pPr>
          </a:p>
          <a:p>
            <a:pPr lvl="1"/>
            <a:r>
              <a:rPr/>
              <a:t>Represented with a kernel function, </a:t>
            </a:r>
            <a:r>
              <a:rPr/>
              <a:t>W_{\xi}(z)</a:t>
            </a:r>
            <a:r>
              <a:rPr/>
              <a:t>, of the exponential family.</a:t>
            </a:r>
          </a:p>
          <a:p>
            <a:pPr lvl="0" indent="0" marL="0">
              <a:buNone/>
            </a:pPr>
          </a:p>
          <a:p>
            <a:pPr lvl="1"/>
            <a:r>
              <a:rPr/>
              <a:t>Associated with intracortical fibers.</a:t>
            </a:r>
          </a:p>
          <a:p>
            <a:pPr lvl="0" indent="0" marL="0">
              <a:buNone/>
            </a:pPr>
          </a:p>
          <a:p>
            <a:pPr lvl="0"/>
            <a:r>
              <a:rPr b="1"/>
              <a:t>Anatomical Parcellation</a:t>
            </a:r>
          </a:p>
          <a:p>
            <a:pPr lvl="0" indent="0" marL="0">
              <a:buNone/>
            </a:pPr>
          </a:p>
          <a:p>
            <a:pPr lvl="1"/>
            <a:r>
              <a:rPr/>
              <a:t>Cortex divided into a finite number of patches (upper right).</a:t>
            </a:r>
          </a:p>
          <a:p>
            <a:pPr lvl="0" indent="0" marL="0">
              <a:buNone/>
            </a:pPr>
          </a:p>
          <a:p>
            <a:pPr lvl="0"/>
            <a:r>
              <a:rPr b="1"/>
              <a:t>Connectome</a:t>
            </a:r>
          </a:p>
          <a:p>
            <a:pPr lvl="0" indent="0" marL="0">
              <a:buNone/>
            </a:pPr>
          </a:p>
          <a:p>
            <a:pPr lvl="1"/>
            <a:r>
              <a:rPr/>
              <a:t>Connections between parcels represented as Uv = 2.</a:t>
            </a:r>
          </a:p>
          <a:p>
            <a:pPr lvl="0" indent="0" marL="0">
              <a:buNone/>
            </a:pPr>
          </a:p>
          <a:p>
            <a:pPr lvl="0"/>
            <a:r>
              <a:rPr b="1"/>
              <a:t>Time-Delays</a:t>
            </a:r>
          </a:p>
          <a:p>
            <a:pPr lvl="0" indent="0" marL="0">
              <a:buNone/>
            </a:pPr>
          </a:p>
          <a:p>
            <a:pPr lvl="1"/>
            <a:r>
              <a:rPr/>
              <a:t>Introduced via long-range connections {</a:t>
            </a:r>
            <a:r>
              <a:rPr/>
              <a:t>u_{jk}</a:t>
            </a:r>
            <a:r>
              <a:rPr/>
              <a:t>, </a:t>
            </a:r>
            <a:r>
              <a:rPr/>
              <a:t>\tau_{jk}</a:t>
            </a:r>
            <a:r>
              <a:rPr/>
              <a:t>}.</a:t>
            </a:r>
          </a:p>
        </p:txBody>
      </p:sp>
      <p:sp>
        <p:nvSpPr>
          <p:cNvPr id="4" name="Slide Number Placeholder 3"/>
          <p:cNvSpPr>
            <a:spLocks noGrp="1"/>
          </p:cNvSpPr>
          <p:nvPr>
            <p:ph type="sldNum" sz="quarter" idx="10"/>
          </p:nvPr>
        </p:nvSpPr>
        <p:spPr/>
        <p:txBody>
          <a:bodyPr/>
          <a:lstStyle/>
          <a:p>
            <a:fld id="{18BDFEC3-8487-43E8-A154-7C12CBC1FFF2}" type="slidenum">
              <a:rPr lang="en-US"/>
              <a:t>22</a:t>
            </a:fld>
            <a:endParaRPr lang="en-US"/>
          </a:p>
        </p:txBody>
      </p:sp>
    </p:spTree>
  </p:cSld>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342900" marL="342900">
              <a:buAutoNum type="alphaLcParenR"/>
            </a:pPr>
            <a:r>
              <a:rPr/>
              <a:t>Example workflow DAG. The greenish area depicts the jobs that are ready for scheduling (because all input files are present) at a given time during the workflow execution. We assume that the red job at the root generates a temporary file, which may be deleted once all blue jobs are finished.</a:t>
            </a:r>
          </a:p>
          <a:p>
            <a:pPr lvl="0" indent="0" marL="0">
              <a:buNone/>
            </a:pPr>
          </a:p>
          <a:p>
            <a:pPr lvl="0" indent="-342900" marL="342900">
              <a:buAutoNum type="alphaLcParenR"/>
            </a:pPr>
            <a:r>
              <a:rPr/>
              <a:t>Suboptimal scheduling solution: two green jobs are scheduled, such that only one blue job can be scheduled and the temporary file generated by the red job has to remain on disk until all blue jobs are finished in a subsequent scheduling step.</a:t>
            </a:r>
          </a:p>
          <a:p>
            <a:pPr lvl="0" indent="0" marL="0">
              <a:buNone/>
            </a:pPr>
          </a:p>
          <a:p>
            <a:pPr lvl="0" indent="-342900" marL="342900">
              <a:buAutoNum type="alphaLcParenR"/>
            </a:pPr>
            <a:r>
              <a:rPr/>
              <a:t>Optimal scheduling solution: the three blue jobs are scheduled, such that the temporary file generated by the red job can be deleted afterwards.</a:t>
            </a:r>
          </a:p>
        </p:txBody>
      </p:sp>
      <p:sp>
        <p:nvSpPr>
          <p:cNvPr id="4" name="Slide Number Placeholder 3"/>
          <p:cNvSpPr>
            <a:spLocks noGrp="1"/>
          </p:cNvSpPr>
          <p:nvPr>
            <p:ph type="sldNum" sz="quarter" idx="10"/>
          </p:nvPr>
        </p:nvSpPr>
        <p:spPr/>
        <p:txBody>
          <a:bodyPr/>
          <a:lstStyle/>
          <a:p>
            <a:fld id="{18BDFEC3-8487-43E8-A154-7C12CBC1FFF2}" type="slidenum">
              <a:rPr lang="en-US"/>
              <a:t>23</a:t>
            </a:fld>
            <a:endParaRPr lang="en-US"/>
          </a:p>
        </p:txBody>
      </p:sp>
    </p:spTree>
  </p:cSld>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342900" marL="342900">
              <a:buAutoNum type="arabicPeriod"/>
            </a:pPr>
            <a:r>
              <a:rPr b="1"/>
              <a:t>Rule Definition</a:t>
            </a:r>
            <a:r>
              <a:rPr/>
              <a:t>:</a:t>
            </a:r>
          </a:p>
          <a:p>
            <a:pPr lvl="0" indent="0" marL="0">
              <a:buNone/>
            </a:pPr>
          </a:p>
          <a:p>
            <a:pPr lvl="1"/>
            <a:r>
              <a:rPr b="1"/>
              <a:t>Input</a:t>
            </a:r>
            <a:r>
              <a:rPr/>
              <a:t>: Specifies the input files needed for the task.</a:t>
            </a:r>
          </a:p>
          <a:p>
            <a:pPr lvl="0" indent="0" marL="0">
              <a:buNone/>
            </a:pPr>
          </a:p>
          <a:p>
            <a:pPr lvl="1"/>
            <a:r>
              <a:rPr b="1"/>
              <a:t>Output</a:t>
            </a:r>
            <a:r>
              <a:rPr/>
              <a:t>: Defines the expected output files.</a:t>
            </a:r>
          </a:p>
          <a:p>
            <a:pPr lvl="0" indent="0" marL="0">
              <a:buNone/>
            </a:pPr>
          </a:p>
          <a:p>
            <a:pPr lvl="1"/>
            <a:r>
              <a:rPr b="1"/>
              <a:t>Threads</a:t>
            </a:r>
            <a:r>
              <a:rPr/>
              <a:t>: Configures the number of threads for parallel processing.</a:t>
            </a:r>
          </a:p>
          <a:p>
            <a:pPr lvl="0" indent="0" marL="0">
              <a:buNone/>
            </a:pPr>
          </a:p>
          <a:p>
            <a:pPr lvl="1"/>
            <a:r>
              <a:rPr b="1"/>
              <a:t>Container</a:t>
            </a:r>
            <a:r>
              <a:rPr/>
              <a:t>: Specifies the container to use for running the task.</a:t>
            </a:r>
          </a:p>
          <a:p>
            <a:pPr lvl="0" indent="0" marL="0">
              <a:buNone/>
            </a:pPr>
          </a:p>
          <a:p>
            <a:pPr lvl="1"/>
            <a:r>
              <a:rPr b="1"/>
              <a:t>Shell</a:t>
            </a:r>
            <a:r>
              <a:rPr/>
              <a:t>: Contains the actual commands to execute.</a:t>
            </a:r>
          </a:p>
          <a:p>
            <a:pPr lvl="0" indent="0" marL="0">
              <a:buNone/>
            </a:pPr>
          </a:p>
          <a:p>
            <a:pPr lvl="0" indent="-342900" marL="342900">
              <a:buAutoNum type="arabicPeriod"/>
            </a:pPr>
            <a:r>
              <a:rPr b="1"/>
              <a:t>Key Features Highlighted</a:t>
            </a:r>
            <a:r>
              <a:rPr/>
              <a:t>:</a:t>
            </a:r>
          </a:p>
          <a:p>
            <a:pPr lvl="0" indent="0" marL="0">
              <a:buNone/>
            </a:pPr>
          </a:p>
          <a:p>
            <a:pPr lvl="1"/>
            <a:r>
              <a:rPr b="1"/>
              <a:t>Benchmarking for Resource Allocation</a:t>
            </a:r>
            <a:r>
              <a:rPr/>
              <a:t>: Important for optimizing workflow performance.</a:t>
            </a:r>
          </a:p>
          <a:p>
            <a:pPr lvl="0" indent="0" marL="0">
              <a:buNone/>
            </a:pPr>
          </a:p>
          <a:p>
            <a:pPr lvl="1"/>
            <a:r>
              <a:rPr b="1"/>
              <a:t>Caching Between Workflows</a:t>
            </a:r>
            <a:r>
              <a:rPr/>
              <a:t>: Useful for reusing intermediate results to save computation time.</a:t>
            </a:r>
          </a:p>
          <a:p>
            <a:pPr lvl="0" indent="0" marL="0">
              <a:buNone/>
            </a:pPr>
          </a:p>
          <a:p>
            <a:pPr lvl="1"/>
            <a:r>
              <a:rPr b="1"/>
              <a:t>Standardized Wrappers</a:t>
            </a:r>
            <a:r>
              <a:rPr/>
              <a:t>: Promotes reusability and standardization of common tasks.</a:t>
            </a:r>
          </a:p>
          <a:p>
            <a:pPr lvl="0" indent="0" marL="0">
              <a:buNone/>
            </a:pPr>
          </a:p>
          <a:p>
            <a:pPr lvl="0" indent="0" marL="0">
              <a:buNone/>
            </a:pPr>
            <a:r>
              <a:rPr/>
              <a:t>This structure makes it easy for your audience to understand how Snakemake rules are constructed and the benefits of using them in workflows.</a:t>
            </a:r>
          </a:p>
        </p:txBody>
      </p:sp>
      <p:sp>
        <p:nvSpPr>
          <p:cNvPr id="4" name="Slide Number Placeholder 3"/>
          <p:cNvSpPr>
            <a:spLocks noGrp="1"/>
          </p:cNvSpPr>
          <p:nvPr>
            <p:ph type="sldNum" sz="quarter" idx="10"/>
          </p:nvPr>
        </p:nvSpPr>
        <p:spPr/>
        <p:txBody>
          <a:bodyPr/>
          <a:lstStyle/>
          <a:p>
            <a:fld id="{18BDFEC3-8487-43E8-A154-7C12CBC1FFF2}" type="slidenum">
              <a:rPr lang="en-US"/>
              <a:t>26</a:t>
            </a:fld>
            <a:endParaRPr lang="en-US"/>
          </a:p>
        </p:txBody>
      </p:sp>
    </p:spTree>
  </p:cSld>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lvl="0" indent="0" marL="0">
              <a:buNone/>
            </a:pPr>
            <a:r>
              <a:rPr b="1"/>
              <a:t>Supported Modalities</a:t>
            </a:r>
            <a:r>
              <a:rPr/>
              <a:t> - MRI (Magnetic Resonance Imaging) - MEG (Magnetoencephalography) - EEG (Electroencephalography) - iEEG (Intracranial Electroencephalography) - PET (Positron Emission Tomography)</a:t>
            </a:r>
          </a:p>
        </p:txBody>
      </p:sp>
      <p:sp>
        <p:nvSpPr>
          <p:cNvPr id="4" name="Slide Number Placeholder 3"/>
          <p:cNvSpPr>
            <a:spLocks noGrp="1"/>
          </p:cNvSpPr>
          <p:nvPr>
            <p:ph type="sldNum" sz="quarter" idx="10"/>
          </p:nvPr>
        </p:nvSpPr>
        <p:spPr/>
        <p:txBody>
          <a:bodyPr/>
          <a:lstStyle/>
          <a:p>
            <a:fld id="{18BDFEC3-8487-43E8-A154-7C12CBC1FFF2}" type="slidenum">
              <a:rPr lang="en-US"/>
              <a:t>32</a:t>
            </a:fld>
            <a:endParaRPr lang="en-US"/>
          </a:p>
        </p:txBody>
      </p:sp>
    </p:spTree>
  </p:cSld>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r>
              <a:rPr lang="en-US"/>
              <a:t>Click to edit Master title style</a:t>
            </a:r>
          </a:p>
        </p:txBody>
      </p:sp>
      <p:sp>
        <p:nvSpPr>
          <p:cNvPr id="3" name="Subtitle 2"/>
          <p:cNvSpPr>
            <a:spLocks noGrp="1"/>
          </p:cNvSpPr>
          <p:nvPr>
            <p:ph type="subTitle" idx="1"/>
          </p:nvPr>
        </p:nvSpPr>
        <p:spPr>
          <a:xfrm>
            <a:off x="1371600" y="2914650"/>
            <a:ext cx="6400800" cy="1314450"/>
          </a:xfrm>
        </p:spPr>
        <p:txBody>
          <a:bodyPr/>
          <a:lstStyle>
            <a:lvl1pPr marL="0" indent="0" algn="ctr">
              <a:buNone/>
              <a:defRPr>
                <a:solidFill>
                  <a:schemeClr val="tx1">
                    <a:tint val="75000"/>
                  </a:schemeClr>
                </a:solidFill>
              </a:defRPr>
            </a:lvl1pPr>
            <a:lvl2pPr marL="342900" indent="0" algn="ctr">
              <a:buNone/>
              <a:defRPr>
                <a:solidFill>
                  <a:schemeClr val="tx1">
                    <a:tint val="75000"/>
                  </a:schemeClr>
                </a:solidFill>
              </a:defRPr>
            </a:lvl2pPr>
            <a:lvl3pPr marL="685800" indent="0" algn="ctr">
              <a:buNone/>
              <a:defRPr>
                <a:solidFill>
                  <a:schemeClr val="tx1">
                    <a:tint val="75000"/>
                  </a:schemeClr>
                </a:solidFill>
              </a:defRPr>
            </a:lvl3pPr>
            <a:lvl4pPr marL="1028700" indent="0" algn="ctr">
              <a:buNone/>
              <a:defRPr>
                <a:solidFill>
                  <a:schemeClr val="tx1">
                    <a:tint val="75000"/>
                  </a:schemeClr>
                </a:solidFill>
              </a:defRPr>
            </a:lvl4pPr>
            <a:lvl5pPr marL="1371600" indent="0" algn="ctr">
              <a:buNone/>
              <a:defRPr>
                <a:solidFill>
                  <a:schemeClr val="tx1">
                    <a:tint val="75000"/>
                  </a:schemeClr>
                </a:solidFill>
              </a:defRPr>
            </a:lvl5pPr>
            <a:lvl6pPr marL="1714500" indent="0" algn="ctr">
              <a:buNone/>
              <a:defRPr>
                <a:solidFill>
                  <a:schemeClr val="tx1">
                    <a:tint val="75000"/>
                  </a:schemeClr>
                </a:solidFill>
              </a:defRPr>
            </a:lvl6pPr>
            <a:lvl7pPr marL="2057400" indent="0" algn="ctr">
              <a:buNone/>
              <a:defRPr>
                <a:solidFill>
                  <a:schemeClr val="tx1">
                    <a:tint val="75000"/>
                  </a:schemeClr>
                </a:solidFill>
              </a:defRPr>
            </a:lvl7pPr>
            <a:lvl8pPr marL="2400300" indent="0" algn="ctr">
              <a:buNone/>
              <a:defRPr>
                <a:solidFill>
                  <a:schemeClr val="tx1">
                    <a:tint val="75000"/>
                  </a:schemeClr>
                </a:solidFill>
              </a:defRPr>
            </a:lvl8pPr>
            <a:lvl9pPr marL="2743200"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44435751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391479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05979"/>
            <a:ext cx="2057400" cy="4388644"/>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05979"/>
            <a:ext cx="6019800" cy="4388644"/>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8152904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38346009"/>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1500">
                <a:solidFill>
                  <a:schemeClr val="tx1">
                    <a:tint val="75000"/>
                  </a:schemeClr>
                </a:solidFill>
              </a:defRPr>
            </a:lvl1pPr>
            <a:lvl2pPr marL="342900" indent="0">
              <a:buNone/>
              <a:defRPr sz="1350">
                <a:solidFill>
                  <a:schemeClr val="tx1">
                    <a:tint val="75000"/>
                  </a:schemeClr>
                </a:solidFill>
              </a:defRPr>
            </a:lvl2pPr>
            <a:lvl3pPr marL="685800" indent="0">
              <a:buNone/>
              <a:defRPr sz="1200">
                <a:solidFill>
                  <a:schemeClr val="tx1">
                    <a:tint val="75000"/>
                  </a:schemeClr>
                </a:solidFill>
              </a:defRPr>
            </a:lvl3pPr>
            <a:lvl4pPr marL="1028700" indent="0">
              <a:buNone/>
              <a:defRPr sz="1050">
                <a:solidFill>
                  <a:schemeClr val="tx1">
                    <a:tint val="75000"/>
                  </a:schemeClr>
                </a:solidFill>
              </a:defRPr>
            </a:lvl4pPr>
            <a:lvl5pPr marL="1371600" indent="0">
              <a:buNone/>
              <a:defRPr sz="1050">
                <a:solidFill>
                  <a:schemeClr val="tx1">
                    <a:tint val="75000"/>
                  </a:schemeClr>
                </a:solidFill>
              </a:defRPr>
            </a:lvl5pPr>
            <a:lvl6pPr marL="1714500" indent="0">
              <a:buNone/>
              <a:defRPr sz="1050">
                <a:solidFill>
                  <a:schemeClr val="tx1">
                    <a:tint val="75000"/>
                  </a:schemeClr>
                </a:solidFill>
              </a:defRPr>
            </a:lvl6pPr>
            <a:lvl7pPr marL="2057400" indent="0">
              <a:buNone/>
              <a:defRPr sz="1050">
                <a:solidFill>
                  <a:schemeClr val="tx1">
                    <a:tint val="75000"/>
                  </a:schemeClr>
                </a:solidFill>
              </a:defRPr>
            </a:lvl7pPr>
            <a:lvl8pPr marL="2400300" indent="0">
              <a:buNone/>
              <a:defRPr sz="1050">
                <a:solidFill>
                  <a:schemeClr val="tx1">
                    <a:tint val="75000"/>
                  </a:schemeClr>
                </a:solidFill>
              </a:defRPr>
            </a:lvl8pPr>
            <a:lvl9pPr marL="2743200" indent="0">
              <a:buNone/>
              <a:defRPr sz="105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1/2/22</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07306907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200151"/>
            <a:ext cx="4038600" cy="3394472"/>
          </a:xfrm>
        </p:spPr>
        <p:txBody>
          <a:bodyPr/>
          <a:lstStyle>
            <a:lvl1pPr>
              <a:defRPr sz="2100"/>
            </a:lvl1pPr>
            <a:lvl2pPr>
              <a:defRPr sz="1800"/>
            </a:lvl2pPr>
            <a:lvl3pPr>
              <a:defRPr sz="1500"/>
            </a:lvl3pPr>
            <a:lvl4pPr>
              <a:defRPr sz="1350"/>
            </a:lvl4pPr>
            <a:lvl5pPr>
              <a:defRPr sz="1350"/>
            </a:lvl5pPr>
            <a:lvl6pPr>
              <a:defRPr sz="1350"/>
            </a:lvl6pPr>
            <a:lvl7pPr>
              <a:defRPr sz="1350"/>
            </a:lvl7pPr>
            <a:lvl8pPr>
              <a:defRPr sz="1350"/>
            </a:lvl8pPr>
            <a:lvl9pPr>
              <a:defRPr sz="135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61988624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151335"/>
            <a:ext cx="4040188"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4" name="Content Placeholder 3"/>
          <p:cNvSpPr>
            <a:spLocks noGrp="1"/>
          </p:cNvSpPr>
          <p:nvPr>
            <p:ph sz="half" idx="2"/>
          </p:nvPr>
        </p:nvSpPr>
        <p:spPr>
          <a:xfrm>
            <a:off x="457200" y="1631156"/>
            <a:ext cx="4040188"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6" y="1151335"/>
            <a:ext cx="4041775" cy="479822"/>
          </a:xfrm>
        </p:spPr>
        <p:txBody>
          <a:bodyPr anchor="b"/>
          <a:lstStyle>
            <a:lvl1pPr marL="0" indent="0">
              <a:buNone/>
              <a:defRPr sz="1800" b="1"/>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US"/>
              <a:t>Click to edit Master text styles</a:t>
            </a:r>
          </a:p>
        </p:txBody>
      </p:sp>
      <p:sp>
        <p:nvSpPr>
          <p:cNvPr id="6" name="Content Placeholder 5"/>
          <p:cNvSpPr>
            <a:spLocks noGrp="1"/>
          </p:cNvSpPr>
          <p:nvPr>
            <p:ph sz="quarter" idx="4"/>
          </p:nvPr>
        </p:nvSpPr>
        <p:spPr>
          <a:xfrm>
            <a:off x="4645026" y="1631156"/>
            <a:ext cx="4041775" cy="2963466"/>
          </a:xfrm>
        </p:spPr>
        <p:txBody>
          <a:bodyPr/>
          <a:lstStyle>
            <a:lvl1pPr>
              <a:defRPr sz="1800"/>
            </a:lvl1pPr>
            <a:lvl2pPr>
              <a:defRPr sz="1500"/>
            </a:lvl2pPr>
            <a:lvl3pPr>
              <a:defRPr sz="1350"/>
            </a:lvl3pPr>
            <a:lvl4pPr>
              <a:defRPr sz="1200"/>
            </a:lvl4pPr>
            <a:lvl5pPr>
              <a:defRPr sz="1200"/>
            </a:lvl5pPr>
            <a:lvl6pPr>
              <a:defRPr sz="1200"/>
            </a:lvl6pPr>
            <a:lvl7pPr>
              <a:defRPr sz="1200"/>
            </a:lvl7pPr>
            <a:lvl8pPr>
              <a:defRPr sz="1200"/>
            </a:lvl8pPr>
            <a:lvl9pPr>
              <a:defRPr sz="12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241EB5C9-1307-BA42-ABA2-0BC069CD8E7F}" type="datetimeFigureOut">
              <a:rPr lang="en-US" smtClean="0"/>
              <a:t>1/2/22</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53579396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241EB5C9-1307-BA42-ABA2-0BC069CD8E7F}" type="datetimeFigureOut">
              <a:rPr lang="en-US" smtClean="0"/>
              <a:t>1/2/22</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47272125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1/2/22</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3090109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204787"/>
            <a:ext cx="3008313" cy="871538"/>
          </a:xfrm>
        </p:spPr>
        <p:txBody>
          <a:bodyPr anchor="b"/>
          <a:lstStyle>
            <a:lvl1pPr algn="l">
              <a:defRPr sz="1500" b="1"/>
            </a:lvl1pPr>
          </a:lstStyle>
          <a:p>
            <a:r>
              <a:rPr lang="en-US"/>
              <a:t>Click to edit Master title style</a:t>
            </a:r>
          </a:p>
        </p:txBody>
      </p:sp>
      <p:sp>
        <p:nvSpPr>
          <p:cNvPr id="3" name="Content Placeholder 2"/>
          <p:cNvSpPr>
            <a:spLocks noGrp="1"/>
          </p:cNvSpPr>
          <p:nvPr>
            <p:ph idx="1"/>
          </p:nvPr>
        </p:nvSpPr>
        <p:spPr>
          <a:xfrm>
            <a:off x="3575050" y="204788"/>
            <a:ext cx="5111750" cy="4389835"/>
          </a:xfrm>
        </p:spPr>
        <p:txBody>
          <a:bodyPr/>
          <a:lstStyle>
            <a:lvl1pPr>
              <a:defRPr sz="2400"/>
            </a:lvl1pPr>
            <a:lvl2pPr>
              <a:defRPr sz="2100"/>
            </a:lvl2pPr>
            <a:lvl3pPr>
              <a:defRPr sz="1800"/>
            </a:lvl3pPr>
            <a:lvl4pPr>
              <a:defRPr sz="1500"/>
            </a:lvl4pPr>
            <a:lvl5pPr>
              <a:defRPr sz="1500"/>
            </a:lvl5pPr>
            <a:lvl6pPr>
              <a:defRPr sz="1500"/>
            </a:lvl6pPr>
            <a:lvl7pPr>
              <a:defRPr sz="1500"/>
            </a:lvl7pPr>
            <a:lvl8pPr>
              <a:defRPr sz="1500"/>
            </a:lvl8pPr>
            <a:lvl9pPr>
              <a:defRPr sz="15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1" y="1076326"/>
            <a:ext cx="3008313" cy="351829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40895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1500" b="1"/>
            </a:lvl1pPr>
          </a:lstStyle>
          <a:p>
            <a:r>
              <a:rPr lang="en-US"/>
              <a:t>Click to edit Master title style</a:t>
            </a:r>
          </a:p>
        </p:txBody>
      </p:sp>
      <p:sp>
        <p:nvSpPr>
          <p:cNvPr id="3" name="Picture Placeholder 2"/>
          <p:cNvSpPr>
            <a:spLocks noGrp="1"/>
          </p:cNvSpPr>
          <p:nvPr>
            <p:ph type="pic" idx="1"/>
          </p:nvPr>
        </p:nvSpPr>
        <p:spPr>
          <a:xfrm>
            <a:off x="1792288" y="459581"/>
            <a:ext cx="5486400" cy="3086100"/>
          </a:xfrm>
        </p:spPr>
        <p:txBody>
          <a:bodyPr/>
          <a:lstStyle>
            <a:lvl1pPr marL="0" indent="0">
              <a:buNone/>
              <a:defRPr sz="2400"/>
            </a:lvl1pPr>
            <a:lvl2pPr marL="342900" indent="0">
              <a:buNone/>
              <a:defRPr sz="2100"/>
            </a:lvl2pPr>
            <a:lvl3pPr marL="685800" indent="0">
              <a:buNone/>
              <a:defRPr sz="1800"/>
            </a:lvl3pPr>
            <a:lvl4pPr marL="1028700" indent="0">
              <a:buNone/>
              <a:defRPr sz="1500"/>
            </a:lvl4pPr>
            <a:lvl5pPr marL="1371600" indent="0">
              <a:buNone/>
              <a:defRPr sz="1500"/>
            </a:lvl5pPr>
            <a:lvl6pPr marL="1714500" indent="0">
              <a:buNone/>
              <a:defRPr sz="1500"/>
            </a:lvl6pPr>
            <a:lvl7pPr marL="2057400" indent="0">
              <a:buNone/>
              <a:defRPr sz="1500"/>
            </a:lvl7pPr>
            <a:lvl8pPr marL="2400300" indent="0">
              <a:buNone/>
              <a:defRPr sz="1500"/>
            </a:lvl8pPr>
            <a:lvl9pPr marL="2743200" indent="0">
              <a:buNone/>
              <a:defRPr sz="1500"/>
            </a:lvl9pPr>
          </a:lstStyle>
          <a:p>
            <a:endParaRPr lang="en-US"/>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050"/>
            </a:lvl1pPr>
            <a:lvl2pPr marL="342900" indent="0">
              <a:buNone/>
              <a:defRPr sz="900"/>
            </a:lvl2pPr>
            <a:lvl3pPr marL="685800" indent="0">
              <a:buNone/>
              <a:defRPr sz="750"/>
            </a:lvl3pPr>
            <a:lvl4pPr marL="1028700" indent="0">
              <a:buNone/>
              <a:defRPr sz="675"/>
            </a:lvl4pPr>
            <a:lvl5pPr marL="1371600" indent="0">
              <a:buNone/>
              <a:defRPr sz="675"/>
            </a:lvl5pPr>
            <a:lvl6pPr marL="1714500" indent="0">
              <a:buNone/>
              <a:defRPr sz="675"/>
            </a:lvl6pPr>
            <a:lvl7pPr marL="2057400" indent="0">
              <a:buNone/>
              <a:defRPr sz="675"/>
            </a:lvl7pPr>
            <a:lvl8pPr marL="2400300" indent="0">
              <a:buNone/>
              <a:defRPr sz="675"/>
            </a:lvl8pPr>
            <a:lvl9pPr marL="2743200" indent="0">
              <a:buNone/>
              <a:defRPr sz="675"/>
            </a:lvl9pPr>
          </a:lstStyle>
          <a:p>
            <a:pPr lvl="0"/>
            <a:r>
              <a:rPr lang="en-US"/>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1/2/22</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66899855"/>
      </p:ext>
    </p:extLst>
  </p:cSld>
  <p:clrMapOvr>
    <a:masterClrMapping/>
  </p:clrMapOvr>
</p:sldLayout>
</file>

<file path=ppt/slideMasters/_rels/slideMaster1.xml.rels><?xml version="1.0" encoding="UTF-8"?><Relationships xmlns="http://schemas.openxmlformats.org/package/2006/relationships"><Relationship Id="rId8" Target="../slideLayouts/slideLayout8.xml" Type="http://schemas.openxmlformats.org/officeDocument/2006/relationships/slideLayout" /><Relationship Id="rId3" Target="../slideLayouts/slideLayout3.xml" Type="http://schemas.openxmlformats.org/officeDocument/2006/relationships/slideLayout" /><Relationship Id="rId7" Target="../slideLayouts/slideLayout7.xml" Type="http://schemas.openxmlformats.org/officeDocument/2006/relationships/slideLayout" /><Relationship Id="rId12" Target="../theme/theme1.xml" Type="http://schemas.openxmlformats.org/officeDocument/2006/relationships/theme" /><Relationship Id="rId2" Target="../slideLayouts/slideLayout2.xml" Type="http://schemas.openxmlformats.org/officeDocument/2006/relationships/slideLayout" /><Relationship Id="rId1" Target="../slideLayouts/slideLayout1.xml" Type="http://schemas.openxmlformats.org/officeDocument/2006/relationships/slideLayout" /><Relationship Id="rId6" Target="../slideLayouts/slideLayout6.xml" Type="http://schemas.openxmlformats.org/officeDocument/2006/relationships/slideLayout" /><Relationship Id="rId11" Target="../slideLayouts/slideLayout11.xml" Type="http://schemas.openxmlformats.org/officeDocument/2006/relationships/slideLayout" /><Relationship Id="rId5" Target="../slideLayouts/slideLayout5.xml" Type="http://schemas.openxmlformats.org/officeDocument/2006/relationships/slideLayout" /><Relationship Id="rId10" Target="../slideLayouts/slideLayout10.xml" Type="http://schemas.openxmlformats.org/officeDocument/2006/relationships/slideLayout" /><Relationship Id="rId4" Target="../slideLayouts/slideLayout4.xml" Type="http://schemas.openxmlformats.org/officeDocument/2006/relationships/slideLayout" /><Relationship Id="rId9" Target="../slideLayouts/slideLayout9.xml" Type="http://schemas.openxmlformats.org/officeDocument/2006/relationships/slideLayout" /></Relationships>
</file>

<file path=ppt/slideMasters/slideMaster1.xml><?xml version="1.0" encoding="utf-8"?>
<p:sldMaster xmlns:a="http://schemas.openxmlformats.org/drawingml/2006/main" xmlns:p="http://schemas.openxmlformats.org/presentationml/2006/main" xmlns:r="http://schemas.openxmlformats.org/officeDocument/2006/relationships">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05979"/>
            <a:ext cx="8229600" cy="857250"/>
          </a:xfrm>
          <a:prstGeom prst="rect">
            <a:avLst/>
          </a:prstGeom>
        </p:spPr>
        <p:txBody>
          <a:bodyPr anchor="ctr" bIns="45720" lIns="91440" rIns="91440" rtlCol="0" tIns="45720" vert="horz">
            <a:normAutofit/>
          </a:bodyPr>
          <a:lstStyle/>
          <a:p>
            <a:r>
              <a:rPr lang="en-US"/>
              <a:t>Click to edit Master title style</a:t>
            </a:r>
          </a:p>
        </p:txBody>
      </p:sp>
      <p:sp>
        <p:nvSpPr>
          <p:cNvPr id="3" name="Text Placeholder 2"/>
          <p:cNvSpPr>
            <a:spLocks noGrp="1"/>
          </p:cNvSpPr>
          <p:nvPr>
            <p:ph idx="1" type="body"/>
          </p:nvPr>
        </p:nvSpPr>
        <p:spPr>
          <a:xfrm>
            <a:off x="457200" y="1200151"/>
            <a:ext cx="8229600" cy="3394472"/>
          </a:xfrm>
          <a:prstGeom prst="rect">
            <a:avLst/>
          </a:prstGeom>
        </p:spPr>
        <p:txBody>
          <a:bodyPr bIns="45720" lIns="91440" rIns="91440" rtlCol="0" tIns="45720" vert="horz">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idx="2" sz="half" type="dt"/>
          </p:nvPr>
        </p:nvSpPr>
        <p:spPr>
          <a:xfrm>
            <a:off x="457200" y="4767263"/>
            <a:ext cx="2133600" cy="273844"/>
          </a:xfrm>
          <a:prstGeom prst="rect">
            <a:avLst/>
          </a:prstGeom>
        </p:spPr>
        <p:txBody>
          <a:bodyPr anchor="ctr" bIns="45720" lIns="91440" rIns="91440" rtlCol="0" tIns="45720" vert="horz"/>
          <a:lstStyle>
            <a:lvl1pPr algn="l">
              <a:defRPr sz="900">
                <a:solidFill>
                  <a:schemeClr val="tx1">
                    <a:tint val="75000"/>
                  </a:schemeClr>
                </a:solidFill>
              </a:defRPr>
            </a:lvl1pPr>
          </a:lstStyle>
          <a:p>
            <a:fld id="{241EB5C9-1307-BA42-ABA2-0BC069CD8E7F}" type="datetimeFigureOut">
              <a:rPr lang="en-US" smtClean="0"/>
              <a:t>1/2/22</a:t>
            </a:fld>
            <a:endParaRPr lang="en-US"/>
          </a:p>
        </p:txBody>
      </p:sp>
      <p:sp>
        <p:nvSpPr>
          <p:cNvPr id="5" name="Footer Placeholder 4"/>
          <p:cNvSpPr>
            <a:spLocks noGrp="1"/>
          </p:cNvSpPr>
          <p:nvPr>
            <p:ph idx="3" sz="quarter" type="ftr"/>
          </p:nvPr>
        </p:nvSpPr>
        <p:spPr>
          <a:xfrm>
            <a:off x="3124200" y="4767263"/>
            <a:ext cx="2895600" cy="273844"/>
          </a:xfrm>
          <a:prstGeom prst="rect">
            <a:avLst/>
          </a:prstGeom>
        </p:spPr>
        <p:txBody>
          <a:bodyPr anchor="ctr" bIns="45720" lIns="91440" rIns="91440" rtlCol="0" tIns="45720" vert="horz"/>
          <a:lstStyle>
            <a:lvl1pPr algn="ctr">
              <a:defRPr sz="900">
                <a:solidFill>
                  <a:schemeClr val="tx1">
                    <a:tint val="75000"/>
                  </a:schemeClr>
                </a:solidFill>
              </a:defRPr>
            </a:lvl1pPr>
          </a:lstStyle>
          <a:p>
            <a:endParaRPr lang="en-US"/>
          </a:p>
        </p:txBody>
      </p:sp>
      <p:sp>
        <p:nvSpPr>
          <p:cNvPr id="6" name="Slide Number Placeholder 5"/>
          <p:cNvSpPr>
            <a:spLocks noGrp="1"/>
          </p:cNvSpPr>
          <p:nvPr>
            <p:ph idx="4" sz="quarter" type="sldNum"/>
          </p:nvPr>
        </p:nvSpPr>
        <p:spPr>
          <a:xfrm>
            <a:off x="6553200" y="4767263"/>
            <a:ext cx="2133600" cy="273844"/>
          </a:xfrm>
          <a:prstGeom prst="rect">
            <a:avLst/>
          </a:prstGeom>
        </p:spPr>
        <p:txBody>
          <a:bodyPr anchor="ctr" bIns="45720" lIns="91440" rIns="91440" rtlCol="0" tIns="45720" vert="horz"/>
          <a:lstStyle>
            <a:lvl1pPr algn="r">
              <a:defRPr sz="900">
                <a:solidFill>
                  <a:schemeClr val="tx1">
                    <a:tint val="75000"/>
                  </a:schemeClr>
                </a:solidFill>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3676200875"/>
      </p:ext>
    </p:extLst>
  </p:cSld>
  <p:clrMap accent1="accent1" accent2="accent2" accent3="accent3" accent4="accent4" accent5="accent5" accent6="accent6" bg1="lt1" bg2="lt2" folHlink="folHlink" hlink="hlink" tx1="dk1" tx2="dk2"/>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342900" eaLnBrk="1" hangingPunct="1" latinLnBrk="0" rtl="0">
        <a:spcBef>
          <a:spcPct val="0"/>
        </a:spcBef>
        <a:buNone/>
        <a:defRPr kern="1200" sz="3300">
          <a:solidFill>
            <a:schemeClr val="tx1"/>
          </a:solidFill>
          <a:latin typeface="+mj-lt"/>
          <a:ea typeface="+mj-ea"/>
          <a:cs typeface="+mj-cs"/>
        </a:defRPr>
      </a:lvl1pPr>
    </p:titleStyle>
    <p:bodyStyle>
      <a:lvl1pPr algn="l" defTabSz="342900" eaLnBrk="1" hangingPunct="1" indent="-342900" latinLnBrk="0" marL="342900" rtl="0">
        <a:spcBef>
          <a:spcPct val="20000"/>
        </a:spcBef>
        <a:buFont typeface="Arial"/>
        <a:buChar char="•"/>
        <a:defRPr kern="1200" sz="2400">
          <a:solidFill>
            <a:schemeClr val="tx1"/>
          </a:solidFill>
          <a:latin typeface="+mn-lt"/>
          <a:ea typeface="+mn-ea"/>
          <a:cs typeface="+mn-cs"/>
        </a:defRPr>
      </a:lvl1pPr>
      <a:lvl2pPr algn="l" defTabSz="342900" eaLnBrk="1" hangingPunct="1" indent="-342900" latinLnBrk="0" marL="685800" rtl="0">
        <a:spcBef>
          <a:spcPct val="20000"/>
        </a:spcBef>
        <a:buFont typeface="Arial"/>
        <a:buChar char="–"/>
        <a:defRPr kern="1200" sz="2100">
          <a:solidFill>
            <a:schemeClr val="tx1"/>
          </a:solidFill>
          <a:latin typeface="+mn-lt"/>
          <a:ea typeface="+mn-ea"/>
          <a:cs typeface="+mn-cs"/>
        </a:defRPr>
      </a:lvl2pPr>
      <a:lvl3pPr algn="l" defTabSz="342900" eaLnBrk="1" hangingPunct="1" indent="-342900" latinLnBrk="0" marL="1028700" rtl="0">
        <a:spcBef>
          <a:spcPct val="20000"/>
        </a:spcBef>
        <a:buFont typeface="Arial"/>
        <a:buChar char="•"/>
        <a:defRPr kern="1200" sz="1800">
          <a:solidFill>
            <a:schemeClr val="tx1"/>
          </a:solidFill>
          <a:latin typeface="+mn-lt"/>
          <a:ea typeface="+mn-ea"/>
          <a:cs typeface="+mn-cs"/>
        </a:defRPr>
      </a:lvl3pPr>
      <a:lvl4pPr algn="l" defTabSz="342900" eaLnBrk="1" hangingPunct="1" indent="-342900" latinLnBrk="0" marL="1371600" rtl="0">
        <a:spcBef>
          <a:spcPct val="20000"/>
        </a:spcBef>
        <a:buFont typeface="Arial"/>
        <a:buChar char="–"/>
        <a:defRPr kern="1200" sz="1500">
          <a:solidFill>
            <a:schemeClr val="tx1"/>
          </a:solidFill>
          <a:latin typeface="+mn-lt"/>
          <a:ea typeface="+mn-ea"/>
          <a:cs typeface="+mn-cs"/>
        </a:defRPr>
      </a:lvl4pPr>
      <a:lvl5pPr algn="l" defTabSz="342900" eaLnBrk="1" hangingPunct="1" indent="-342900" latinLnBrk="0" marL="1714500" rtl="0">
        <a:spcBef>
          <a:spcPct val="20000"/>
        </a:spcBef>
        <a:buFont typeface="Arial"/>
        <a:buChar char="»"/>
        <a:defRPr kern="1200" sz="1500">
          <a:solidFill>
            <a:schemeClr val="tx1"/>
          </a:solidFill>
          <a:latin typeface="+mn-lt"/>
          <a:ea typeface="+mn-ea"/>
          <a:cs typeface="+mn-cs"/>
        </a:defRPr>
      </a:lvl5pPr>
      <a:lvl6pPr algn="l" defTabSz="342900" eaLnBrk="1" hangingPunct="1" indent="-342900" latinLnBrk="0" marL="2057400" rtl="0">
        <a:spcBef>
          <a:spcPct val="20000"/>
        </a:spcBef>
        <a:buFont typeface="Arial"/>
        <a:buChar char="•"/>
        <a:defRPr kern="1200" sz="1500">
          <a:solidFill>
            <a:schemeClr val="tx1"/>
          </a:solidFill>
          <a:latin typeface="+mn-lt"/>
          <a:ea typeface="+mn-ea"/>
          <a:cs typeface="+mn-cs"/>
        </a:defRPr>
      </a:lvl6pPr>
      <a:lvl7pPr algn="l" defTabSz="342900" eaLnBrk="1" hangingPunct="1" indent="-342900" latinLnBrk="0" marL="2400300" rtl="0">
        <a:spcBef>
          <a:spcPct val="20000"/>
        </a:spcBef>
        <a:buFont typeface="Arial"/>
        <a:buChar char="•"/>
        <a:defRPr kern="1200" sz="1500">
          <a:solidFill>
            <a:schemeClr val="tx1"/>
          </a:solidFill>
          <a:latin typeface="+mn-lt"/>
          <a:ea typeface="+mn-ea"/>
          <a:cs typeface="+mn-cs"/>
        </a:defRPr>
      </a:lvl7pPr>
      <a:lvl8pPr algn="l" defTabSz="342900" eaLnBrk="1" hangingPunct="1" indent="-342900" latinLnBrk="0" marL="2743200" rtl="0">
        <a:spcBef>
          <a:spcPct val="20000"/>
        </a:spcBef>
        <a:buFont typeface="Arial"/>
        <a:buChar char="•"/>
        <a:defRPr kern="1200" sz="1500">
          <a:solidFill>
            <a:schemeClr val="tx1"/>
          </a:solidFill>
          <a:latin typeface="+mn-lt"/>
          <a:ea typeface="+mn-ea"/>
          <a:cs typeface="+mn-cs"/>
        </a:defRPr>
      </a:lvl8pPr>
      <a:lvl9pPr algn="l" defTabSz="342900" eaLnBrk="1" hangingPunct="1" indent="-342900" latinLnBrk="0" marL="3086100" rtl="0">
        <a:spcBef>
          <a:spcPct val="20000"/>
        </a:spcBef>
        <a:buFont typeface="Arial"/>
        <a:buChar char="•"/>
        <a:defRPr kern="1200" sz="1500">
          <a:solidFill>
            <a:schemeClr val="tx1"/>
          </a:solidFill>
          <a:latin typeface="+mn-lt"/>
          <a:ea typeface="+mn-ea"/>
          <a:cs typeface="+mn-cs"/>
        </a:defRPr>
      </a:lvl9pPr>
    </p:bodyStyle>
    <p:otherStyle>
      <a:defPPr>
        <a:defRPr lang="en-US"/>
      </a:defPPr>
      <a:lvl1pPr algn="l" defTabSz="342900" eaLnBrk="1" hangingPunct="1" latinLnBrk="0" marL="0" rtl="0">
        <a:defRPr kern="1200" sz="1350">
          <a:solidFill>
            <a:schemeClr val="tx1"/>
          </a:solidFill>
          <a:latin typeface="+mn-lt"/>
          <a:ea typeface="+mn-ea"/>
          <a:cs typeface="+mn-cs"/>
        </a:defRPr>
      </a:lvl1pPr>
      <a:lvl2pPr algn="l" defTabSz="342900" eaLnBrk="1" hangingPunct="1" latinLnBrk="0" marL="342900" rtl="0">
        <a:defRPr kern="1200" sz="1350">
          <a:solidFill>
            <a:schemeClr val="tx1"/>
          </a:solidFill>
          <a:latin typeface="+mn-lt"/>
          <a:ea typeface="+mn-ea"/>
          <a:cs typeface="+mn-cs"/>
        </a:defRPr>
      </a:lvl2pPr>
      <a:lvl3pPr algn="l" defTabSz="342900" eaLnBrk="1" hangingPunct="1" latinLnBrk="0" marL="685800" rtl="0">
        <a:defRPr kern="1200" sz="1350">
          <a:solidFill>
            <a:schemeClr val="tx1"/>
          </a:solidFill>
          <a:latin typeface="+mn-lt"/>
          <a:ea typeface="+mn-ea"/>
          <a:cs typeface="+mn-cs"/>
        </a:defRPr>
      </a:lvl3pPr>
      <a:lvl4pPr algn="l" defTabSz="342900" eaLnBrk="1" hangingPunct="1" latinLnBrk="0" marL="1028700" rtl="0">
        <a:defRPr kern="1200" sz="1350">
          <a:solidFill>
            <a:schemeClr val="tx1"/>
          </a:solidFill>
          <a:latin typeface="+mn-lt"/>
          <a:ea typeface="+mn-ea"/>
          <a:cs typeface="+mn-cs"/>
        </a:defRPr>
      </a:lvl4pPr>
      <a:lvl5pPr algn="l" defTabSz="342900" eaLnBrk="1" hangingPunct="1" latinLnBrk="0" marL="1371600" rtl="0">
        <a:defRPr kern="1200" sz="1350">
          <a:solidFill>
            <a:schemeClr val="tx1"/>
          </a:solidFill>
          <a:latin typeface="+mn-lt"/>
          <a:ea typeface="+mn-ea"/>
          <a:cs typeface="+mn-cs"/>
        </a:defRPr>
      </a:lvl5pPr>
      <a:lvl6pPr algn="l" defTabSz="342900" eaLnBrk="1" hangingPunct="1" latinLnBrk="0" marL="1714500" rtl="0">
        <a:defRPr kern="1200" sz="1350">
          <a:solidFill>
            <a:schemeClr val="tx1"/>
          </a:solidFill>
          <a:latin typeface="+mn-lt"/>
          <a:ea typeface="+mn-ea"/>
          <a:cs typeface="+mn-cs"/>
        </a:defRPr>
      </a:lvl6pPr>
      <a:lvl7pPr algn="l" defTabSz="342900" eaLnBrk="1" hangingPunct="1" latinLnBrk="0" marL="2057400" rtl="0">
        <a:defRPr kern="1200" sz="1350">
          <a:solidFill>
            <a:schemeClr val="tx1"/>
          </a:solidFill>
          <a:latin typeface="+mn-lt"/>
          <a:ea typeface="+mn-ea"/>
          <a:cs typeface="+mn-cs"/>
        </a:defRPr>
      </a:lvl7pPr>
      <a:lvl8pPr algn="l" defTabSz="342900" eaLnBrk="1" hangingPunct="1" latinLnBrk="0" marL="2400300" rtl="0">
        <a:defRPr kern="1200" sz="1350">
          <a:solidFill>
            <a:schemeClr val="tx1"/>
          </a:solidFill>
          <a:latin typeface="+mn-lt"/>
          <a:ea typeface="+mn-ea"/>
          <a:cs typeface="+mn-cs"/>
        </a:defRPr>
      </a:lvl8pPr>
      <a:lvl9pPr algn="l" defTabSz="342900" eaLnBrk="1" hangingPunct="1" latinLnBrk="0" marL="2743200" rtl="0">
        <a:defRPr kern="1200" sz="1350">
          <a:solidFill>
            <a:schemeClr val="tx1"/>
          </a:solidFill>
          <a:latin typeface="+mn-lt"/>
          <a:ea typeface="+mn-ea"/>
          <a:cs typeface="+mn-cs"/>
        </a:defRPr>
      </a:lvl9pPr>
    </p:otherStyle>
  </p:txStyles>
</p:sldMaster>
</file>

<file path=ppt/slides/_rels/slide1.xml.rels><?xml version="1.0" encoding="UTF-8"?><Relationships xmlns="http://schemas.openxmlformats.org/package/2006/relationships"><Relationship Id="rId1" Type="http://schemas.openxmlformats.org/officeDocument/2006/relationships/slideLayout" Target="../slideLayouts/slideLayout1.xml" /></Relationships>
</file>

<file path=ppt/slides/_rels/slide10.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5.webp" /></Relationships>
</file>

<file path=ppt/slides/_rels/slide11.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2.xml" /></Relationships>
</file>

<file path=ppt/slides/_rels/slide12.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image" Target="../media/image6.jpg" /></Relationships>
</file>

<file path=ppt/slides/_rels/slide13.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2.svg" /></Relationships>
</file>

<file path=ppt/slides/_rels/slide1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15.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8.svg" /><Relationship Id="rId2" Type="http://schemas.openxmlformats.org/officeDocument/2006/relationships/image" Target="../media/image7.png" /></Relationships>
</file>

<file path=ppt/slides/_rels/slide1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notesSlide" Target="../notesSlides/notesSlide3.xml" /><Relationship Id="rId3" Type="http://schemas.openxmlformats.org/officeDocument/2006/relationships/image" Target="../media/image9.webp" /></Relationships>
</file>

<file path=ppt/slides/_rels/slide1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1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notesSlide" Target="../notesSlides/notesSlide4.xml" /><Relationship Id="rId3" Type="http://schemas.openxmlformats.org/officeDocument/2006/relationships/image" Target="../media/image10.svg" /></Relationships>
</file>

<file path=ppt/slides/_rels/slide19.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5.xml" /></Relationships>
</file>

<file path=ppt/slides/_rels/slide2.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png" /></Relationships>
</file>

<file path=ppt/slides/_rels/slide20.xml.rels><?xml version="1.0" encoding="UTF-8"?><Relationships xmlns="http://schemas.openxmlformats.org/package/2006/relationships"><Relationship Id="rId1" Type="http://schemas.openxmlformats.org/officeDocument/2006/relationships/slideLayout" Target="../slideLayouts/slideLayout4.xml" /><Relationship Id="rId3" Type="http://schemas.openxmlformats.org/officeDocument/2006/relationships/image" Target="../media/image12.jpg" /><Relationship Id="rId2" Type="http://schemas.openxmlformats.org/officeDocument/2006/relationships/image" Target="../media/image11.webp" /></Relationships>
</file>

<file path=ppt/slides/_rels/slide2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3.svg" /></Relationships>
</file>

<file path=ppt/slides/_rels/slide2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6.xml" /></Relationships>
</file>

<file path=ppt/slides/_rels/slide23.xml.rels><?xml version="1.0" encoding="UTF-8"?><Relationships xmlns="http://schemas.openxmlformats.org/package/2006/relationships"><Relationship Id="rId1" Type="http://schemas.openxmlformats.org/officeDocument/2006/relationships/slideLayout" Target="../slideLayouts/slideLayout4.xml" /><Relationship Id="rId2" Type="http://schemas.openxmlformats.org/officeDocument/2006/relationships/notesSlide" Target="../notesSlides/notesSlide7.xml" /><Relationship Id="rId3" Type="http://schemas.openxmlformats.org/officeDocument/2006/relationships/image" Target="../media/image14.svg" /></Relationships>
</file>

<file path=ppt/slides/_rels/slide2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25.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26.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8.xml" /></Relationships>
</file>

<file path=ppt/slides/_rels/slide27.xml.rels><?xml version="1.0" encoding="UTF-8"?><Relationships xmlns="http://schemas.openxmlformats.org/package/2006/relationships"><Relationship Id="rId1" Type="http://schemas.openxmlformats.org/officeDocument/2006/relationships/slideLayout" Target="../slideLayouts/slideLayout5.xml" /><Relationship Id="rId2" Type="http://schemas.openxmlformats.org/officeDocument/2006/relationships/image" Target="../media/image15.png" /></Relationships>
</file>

<file path=ppt/slides/_rels/slide2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6.svg" /></Relationships>
</file>

<file path=ppt/slides/_rels/slide29.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0.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1.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17.png" /></Relationships>
</file>

<file path=ppt/slides/_rels/slide32.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notesSlide" Target="../notesSlides/notesSlide9.xml" /><Relationship Id="rId3" Type="http://schemas.openxmlformats.org/officeDocument/2006/relationships/hyperlink" Target="https://bids.neuroimaging.io/" TargetMode="External" /><Relationship Id="rId4" Type="http://schemas.openxmlformats.org/officeDocument/2006/relationships/hyperlink" Target="https://github.com/bids-standard/bids-starter-kit" TargetMode="External" /></Relationships>
</file>

<file path=ppt/slides/_rels/slide33.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4.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35.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6.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37.xml.rels><?xml version="1.0" encoding="UTF-8"?><Relationships xmlns="http://schemas.openxmlformats.org/package/2006/relationships"><Relationship Id="rId1" Type="http://schemas.openxmlformats.org/officeDocument/2006/relationships/slideLayout" Target="../slideLayouts/slideLayout2.xml" /><Relationship Id="rId2" Type="http://schemas.openxmlformats.org/officeDocument/2006/relationships/hyperlink" Target="https://doi.org/10.1126/science.1199305" TargetMode="External" /><Relationship Id="rId3" Type="http://schemas.openxmlformats.org/officeDocument/2006/relationships/hyperlink" Target="https://doi.org/10.1038/s41586-020-2314-9" TargetMode="External" /><Relationship Id="rId4" Type="http://schemas.openxmlformats.org/officeDocument/2006/relationships/hyperlink" Target="https://doi.org/10.1016/j.cub.2018.07.083" TargetMode="External" /><Relationship Id="rId5" Type="http://schemas.openxmlformats.org/officeDocument/2006/relationships/hyperlink" Target="https://doi.org/10.1016/j.neuroimage.2006.01.021" TargetMode="External" /><Relationship Id="rId6" Type="http://schemas.openxmlformats.org/officeDocument/2006/relationships/hyperlink" Target="https://doi.org/10.1016/s0896-6273(02)00569-x" TargetMode="External" /><Relationship Id="rId7" Type="http://schemas.openxmlformats.org/officeDocument/2006/relationships/hyperlink" Target="https://doi.org/10.1038/nature18933" TargetMode="External" /><Relationship Id="rId8" Type="http://schemas.openxmlformats.org/officeDocument/2006/relationships/hyperlink" Target="https://doi.org/10.1016/j.neuroimage.2013.04.127" TargetMode="External" /><Relationship Id="rId9" Type="http://schemas.openxmlformats.org/officeDocument/2006/relationships/hyperlink" Target="https://doi.org/10.1038/s41467-024-47860-x" TargetMode="External" /><Relationship Id="rId10" Type="http://schemas.openxmlformats.org/officeDocument/2006/relationships/hyperlink" Target="https://doi.org/10.1038/d41586-020-01282-z" TargetMode="External" /><Relationship Id="rId11" Type="http://schemas.openxmlformats.org/officeDocument/2006/relationships/hyperlink" Target="https://doi.org/10.1038/s41586-022-04492-9" TargetMode="External" /><Relationship Id="rId12" Type="http://schemas.openxmlformats.org/officeDocument/2006/relationships/hyperlink" Target="https://doi.org/10.1016/j.neuroimage.2015.01.002" TargetMode="External" /><Relationship Id="rId13" Type="http://schemas.openxmlformats.org/officeDocument/2006/relationships/hyperlink" Target="https://books.google.de/books?id=mG5rAAAAMAAJ" TargetMode="External" /><Relationship Id="rId14" Type="http://schemas.openxmlformats.org/officeDocument/2006/relationships/hyperlink" Target="https://doi.org/10.7554/elife.28927" TargetMode="External" /><Relationship Id="rId15" Type="http://schemas.openxmlformats.org/officeDocument/2006/relationships/hyperlink" Target="https://doi.org/10.1016/j.neuroimage.2015.03.055" TargetMode="External" /><Relationship Id="rId16" Type="http://schemas.openxmlformats.org/officeDocument/2006/relationships/hyperlink" Target="https://doi.org/10.1038/nmeth.2485" TargetMode="External" /><Relationship Id="rId17" Type="http://schemas.openxmlformats.org/officeDocument/2006/relationships/hyperlink" Target="https://doi.org/10.1038/nn.3690" TargetMode="External" /><Relationship Id="rId18" Type="http://schemas.openxmlformats.org/officeDocument/2006/relationships/hyperlink" Target="https://doi.org/10.3390/signals2030024" TargetMode="External" /></Relationships>
</file>

<file path=ppt/slides/_rels/slide4.xml.rels><?xml version="1.0" encoding="UTF-8"?><Relationships xmlns="http://schemas.openxmlformats.org/package/2006/relationships"><Relationship Id="rId1" Type="http://schemas.openxmlformats.org/officeDocument/2006/relationships/slideLayout" Target="../slideLayouts/slideLayout2.xml" /></Relationships>
</file>

<file path=ppt/slides/_rels/slide5.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notesSlide" Target="../notesSlides/notesSlide1.xml" /><Relationship Id="rId3" Type="http://schemas.openxmlformats.org/officeDocument/2006/relationships/image" Target="../media/image2.svg" /></Relationships>
</file>

<file path=ppt/slides/_rels/slide6.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3.svg" /></Relationships>
</file>

<file path=ppt/slides/_rels/slide7.xml.rels><?xml version="1.0" encoding="UTF-8"?><Relationships xmlns="http://schemas.openxmlformats.org/package/2006/relationships"><Relationship Id="rId1" Type="http://schemas.openxmlformats.org/officeDocument/2006/relationships/slideLayout" Target="../slideLayouts/slideLayout4.xml" /></Relationships>
</file>

<file path=ppt/slides/_rels/slide8.xml.rels><?xml version="1.0" encoding="UTF-8"?><Relationships xmlns="http://schemas.openxmlformats.org/package/2006/relationships"><Relationship Id="rId1" Type="http://schemas.openxmlformats.org/officeDocument/2006/relationships/slideLayout" Target="../slideLayouts/slideLayout8.xml" /><Relationship Id="rId2" Type="http://schemas.openxmlformats.org/officeDocument/2006/relationships/image" Target="../media/image4.gif" /></Relationships>
</file>

<file path=ppt/slides/_rels/slide9.xml.rels><?xml version="1.0" encoding="UTF-8"?><Relationships xmlns="http://schemas.openxmlformats.org/package/2006/relationships"><Relationship Id="rId1" Type="http://schemas.openxmlformats.org/officeDocument/2006/relationships/slideLayout" Target="../slideLayouts/slideLayout2.xml" /></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685800" y="1597819"/>
            <a:ext cx="7772400" cy="1102519"/>
          </a:xfrm>
        </p:spPr>
        <p:txBody>
          <a:bodyPr/>
          <a:lstStyle/>
          <a:p>
            <a:pPr lvl="0" indent="0" marL="0">
              <a:buNone/>
            </a:pPr>
            <a:r>
              <a:rPr/>
              <a:t>Data Processing for Building Digital Brain Twins with The Virtual Brain</a:t>
            </a:r>
          </a:p>
        </p:txBody>
      </p:sp>
      <p:sp>
        <p:nvSpPr>
          <p:cNvPr id="3" name="Subtitle 2"/>
          <p:cNvSpPr>
            <a:spLocks noGrp="1"/>
          </p:cNvSpPr>
          <p:nvPr>
            <p:ph idx="1" type="subTitle"/>
          </p:nvPr>
        </p:nvSpPr>
        <p:spPr>
          <a:xfrm>
            <a:off x="1371600" y="2914650"/>
            <a:ext cx="6400800" cy="1314450"/>
          </a:xfrm>
        </p:spPr>
        <p:txBody>
          <a:bodyPr/>
          <a:lstStyle/>
          <a:p>
            <a:pPr lvl="0" indent="0" marL="0">
              <a:buNone/>
            </a:pPr>
            <a:br/>
            <a:br/>
            <a:r>
              <a:rPr/>
              <a:t>Leon Martin</a:t>
            </a:r>
          </a:p>
        </p:txBody>
      </p:sp>
      <p:sp>
        <p:nvSpPr>
          <p:cNvPr id="4" name="Date Placeholder 3"/>
          <p:cNvSpPr>
            <a:spLocks noGrp="1"/>
          </p:cNvSpPr>
          <p:nvPr>
            <p:ph idx="10" sz="half" type="dt"/>
          </p:nvPr>
        </p:nvSpPr>
        <p:spPr/>
        <p:txBody>
          <a:bodyPr/>
          <a:lstStyle/>
          <a:p>
            <a:pPr lvl="0" indent="0" marL="0">
              <a:buNone/>
            </a:pPr>
            <a:r>
              <a:rPr/>
              <a:t>2024-05-16</a:t>
            </a:r>
          </a:p>
        </p:txBody>
      </p:sp>
    </p:spTree>
  </p:cSl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70 independent teams analized the same fMRI dataset.</a:t>
            </a:r>
          </a:p>
          <a:p>
            <a:pPr lvl="0"/>
            <a:r>
              <a:rPr/>
              <a:t>Every team chose a unique workflow to analyze the data.</a:t>
            </a:r>
          </a:p>
          <a:p>
            <a:pPr lvl="0"/>
            <a:r>
              <a:rPr/>
              <a:t>Choice of analysis pipeline had substantial effects on scientific results conclusions</a:t>
            </a:r>
          </a:p>
          <a:p>
            <a:pPr lvl="0" indent="0" marL="0">
              <a:buNone/>
            </a:pPr>
          </a:p>
        </p:txBody>
      </p:sp>
      <p:pic>
        <p:nvPicPr>
          <p:cNvPr descr="https://media.springernature.com/full/springer-static/image/art%3A10.1038%2Fs41586-020-2314-9/MediaObjects/41586_2020_2314_Fig2_HTML.png?as=webp" id="0" name="Picture 1"/>
          <p:cNvPicPr>
            <a:picLocks noGrp="1" noChangeAspect="1"/>
          </p:cNvPicPr>
          <p:nvPr/>
        </p:nvPicPr>
        <p:blipFill>
          <a:blip r:embed="rId2"/>
          <a:stretch>
            <a:fillRect/>
          </a:stretch>
        </p:blipFill>
        <p:spPr bwMode="auto">
          <a:xfrm>
            <a:off x="4648200" y="1549400"/>
            <a:ext cx="4038600" cy="2692400"/>
          </a:xfrm>
          <a:prstGeom prst="rect">
            <a:avLst/>
          </a:prstGeom>
          <a:noFill/>
          <a:ln w="9525">
            <a:noFill/>
            <a:headEnd/>
            <a:tailEnd/>
          </a:ln>
        </p:spPr>
      </p:pic>
    </p:spTree>
  </p:cSl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(Botvinik-Nezer et al. 2020; Lindquist 2020)</a:t>
            </a:r>
          </a:p>
          <a:p>
            <a:pPr lvl="0" indent="0" marL="0">
              <a:spcBef>
                <a:spcPts val="3000"/>
              </a:spcBef>
              <a:buNone/>
            </a:pPr>
            <a:r>
              <a:rPr b="1"/>
              <a:t>Network concepts and terminology</a:t>
            </a:r>
          </a:p>
          <a:p>
            <a:pPr lvl="0" indent="0" marL="0">
              <a:buNone/>
            </a:pPr>
          </a:p>
          <a:p>
            <a:pPr lvl="0" indent="0" marL="0">
              <a:buNone/>
            </a:pPr>
          </a:p>
          <a:p>
            <a:pPr lvl="0" indent="0" marL="0">
              <a:buNone/>
            </a:pPr>
          </a:p>
          <a:p>
            <a:pPr lvl="0" indent="0" marL="0">
              <a:buNone/>
            </a:pPr>
            <a:r>
              <a:rPr/>
              <a:t>(Sporns 2014, 2013; Koller, Schirner, and Ritter 2024)</a:t>
            </a:r>
          </a:p>
          <a:p>
            <a:pPr lvl="0" indent="0" marL="0">
              <a:spcBef>
                <a:spcPts val="3000"/>
              </a:spcBef>
              <a:buNone/>
            </a:pPr>
            <a:r>
              <a:rPr b="1"/>
              <a:t>Simulating Whole-Brain Dynamics</a:t>
            </a:r>
          </a:p>
        </p:txBody>
      </p:sp>
    </p:spTree>
  </p:cSl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Multimodal data integration</a:t>
            </a:r>
          </a:p>
          <a:p>
            <a:pPr lvl="0"/>
            <a:r>
              <a:rPr/>
              <a:t>Models simulating local neural activity are coupled based on a whole-brain network</a:t>
            </a:r>
          </a:p>
          <a:p>
            <a:pPr lvl="0"/>
            <a:r>
              <a:rPr/>
              <a:t>Empirical data features can be used for parameter optimization and model fitting</a:t>
            </a:r>
          </a:p>
        </p:txBody>
      </p:sp>
      <p:pic>
        <p:nvPicPr>
          <p:cNvPr descr="https://ars.els-cdn.com/content/image/1-s2.0-S0960982218310455-gr1_lrg.jpg" id="0" name="Picture 1"/>
          <p:cNvPicPr>
            <a:picLocks noGrp="1" noChangeAspect="1"/>
          </p:cNvPicPr>
          <p:nvPr/>
        </p:nvPicPr>
        <p:blipFill>
          <a:blip r:embed="rId2"/>
          <a:stretch>
            <a:fillRect/>
          </a:stretch>
        </p:blipFill>
        <p:spPr bwMode="auto">
          <a:xfrm>
            <a:off x="4673600" y="1193800"/>
            <a:ext cx="3987800" cy="3390900"/>
          </a:xfrm>
          <a:prstGeom prst="rect">
            <a:avLst/>
          </a:prstGeom>
          <a:noFill/>
          <a:ln w="9525">
            <a:noFill/>
            <a:headEnd/>
            <a:tailEnd/>
          </a:ln>
        </p:spPr>
      </p:pic>
    </p:spTree>
  </p:cSl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r>
              <a:rPr/>
              <a:t>(Deco et al. 2018)</a:t>
            </a:r>
          </a:p>
          <a:p>
            <a:pPr lvl="0" indent="0" marL="0">
              <a:spcBef>
                <a:spcPts val="3000"/>
              </a:spcBef>
              <a:buNone/>
            </a:pPr>
            <a:r>
              <a:rPr b="1"/>
              <a:t>Building Blocks of a Brain Network Model</a:t>
            </a:r>
          </a:p>
        </p:txBody>
      </p:sp>
      <p:pic>
        <p:nvPicPr>
          <p:cNvPr descr="slides/Theory/BrainNetworks/BNM_Framework.svg" id="0" name="Picture 1"/>
          <p:cNvPicPr>
            <a:picLocks noGrp="1" noChangeAspect="1"/>
          </p:cNvPicPr>
          <p:nvPr/>
        </p:nvPicPr>
        <p:blipFill>
          <a:blip r:embed="rId2"/>
          <a:stretch>
            <a:fillRect/>
          </a:stretch>
        </p:blipFill>
        <p:spPr bwMode="auto">
          <a:xfrm>
            <a:off x="3568700" y="1104900"/>
            <a:ext cx="5105400" cy="2565400"/>
          </a:xfrm>
          <a:prstGeom prst="rect">
            <a:avLst/>
          </a:prstGeom>
          <a:noFill/>
          <a:ln w="9525">
            <a:noFill/>
            <a:headEnd/>
            <a:tailEnd/>
          </a:ln>
        </p:spPr>
      </p:pic>
    </p:spTree>
  </p:cSl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(Martin et al. 2024)</a:t>
            </a:r>
          </a:p>
          <a:p>
            <a:pPr lvl="0" indent="0" marL="0">
              <a:spcBef>
                <a:spcPts val="3000"/>
              </a:spcBef>
              <a:buNone/>
            </a:pPr>
            <a:r>
              <a:rPr b="1"/>
              <a:t>Empirical data features</a:t>
            </a:r>
          </a:p>
          <a:p>
            <a:pPr lvl="0" indent="0" marL="0">
              <a:spcBef>
                <a:spcPts val="3000"/>
              </a:spcBef>
              <a:buNone/>
            </a:pPr>
            <a:r>
              <a:rPr b="1"/>
              <a:t>MRI</a:t>
            </a:r>
          </a:p>
        </p:txBody>
      </p:sp>
    </p:spTree>
  </p:cSl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index_files/figure-pptx/fig-connectomes-output-1.png" id="0" name="Picture 1"/>
          <p:cNvPicPr>
            <a:picLocks noGrp="1" noChangeAspect="1"/>
          </p:cNvPicPr>
          <p:nvPr/>
        </p:nvPicPr>
        <p:blipFill>
          <a:blip r:embed="rId2"/>
          <a:stretch>
            <a:fillRect/>
          </a:stretch>
        </p:blipFill>
        <p:spPr bwMode="auto">
          <a:xfrm>
            <a:off x="457200" y="1638300"/>
            <a:ext cx="4038600" cy="2501900"/>
          </a:xfrm>
          <a:prstGeom prst="rect">
            <a:avLst/>
          </a:prstGeom>
          <a:noFill/>
          <a:ln w="9525">
            <a:noFill/>
            <a:headEnd/>
            <a:tailEnd/>
          </a:ln>
        </p:spPr>
      </p:pic>
      <p:pic>
        <p:nvPicPr>
          <p:cNvPr descr="images/DesikanKillianySurface.svg" id="0" name="Picture 1"/>
          <p:cNvPicPr>
            <a:picLocks noGrp="1" noChangeAspect="1"/>
          </p:cNvPicPr>
          <p:nvPr/>
        </p:nvPicPr>
        <p:blipFill>
          <a:blip r:embed="rId3"/>
          <a:stretch>
            <a:fillRect/>
          </a:stretch>
        </p:blipFill>
        <p:spPr bwMode="auto">
          <a:xfrm>
            <a:off x="3424605421912711804224326388453092117542246144885094021058843046054807474094793347678096492991863561202338169411550043463399945095914636658488743553681982069396478369743687494513557283403738092975581230237219359896366770498623917892078044755802758867961827228541368981470995035128038595607113538079341469813964800" y="1193800"/>
            <a:ext cx="3424605421912711804224326388453092117542246144885094021058843046054807474094793347678096492991863561202338169411550043463399945095914636658488743553681982069396478369743687494513557283403738092975581230237219359896366770498623917892078044755802758867961827228541368981470995035128038595607113538079341469813964800" cy="3390900"/>
          </a:xfrm>
          <a:prstGeom prst="rect">
            <a:avLst/>
          </a:prstGeom>
          <a:noFill/>
          <a:ln w="9525">
            <a:noFill/>
            <a:headEnd/>
            <a:tailEnd/>
          </a:ln>
        </p:spPr>
      </p:pic>
    </p:spTree>
  </p:cSl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r>
              <a:rPr/>
              <a:t>(Fischl et al. 2002; Desikan et al. 2006)</a:t>
            </a:r>
          </a:p>
          <a:p>
            <a:pPr lvl="0" indent="0" marL="0">
              <a:spcBef>
                <a:spcPts val="3000"/>
              </a:spcBef>
              <a:buNone/>
            </a:pPr>
            <a:r>
              <a:rPr b="1"/>
              <a:t>Empirical data features</a:t>
            </a:r>
          </a:p>
          <a:p>
            <a:pPr lvl="0" indent="0" marL="0">
              <a:spcBef>
                <a:spcPts val="3000"/>
              </a:spcBef>
              <a:buNone/>
            </a:pPr>
            <a:r>
              <a:rPr b="1"/>
              <a:t>EEG</a:t>
            </a:r>
          </a:p>
        </p:txBody>
      </p:sp>
      <p:pic>
        <p:nvPicPr>
          <p:cNvPr descr="images/Zorzos2021_Fig1.webp" id="0" name="Picture 1"/>
          <p:cNvPicPr>
            <a:picLocks noGrp="1" noChangeAspect="1"/>
          </p:cNvPicPr>
          <p:nvPr/>
        </p:nvPicPr>
        <p:blipFill>
          <a:blip r:embed="rId3"/>
          <a:stretch>
            <a:fillRect/>
          </a:stretch>
        </p:blipFill>
        <p:spPr bwMode="auto">
          <a:xfrm>
            <a:off x="3568700" y="1422400"/>
            <a:ext cx="5105400" cy="1930400"/>
          </a:xfrm>
          <a:prstGeom prst="rect">
            <a:avLst/>
          </a:prstGeom>
          <a:noFill/>
          <a:ln w="9525">
            <a:noFill/>
            <a:headEnd/>
            <a:tailEnd/>
          </a:ln>
        </p:spPr>
      </p:pic>
    </p:spTree>
  </p:cSl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Empirical: Data is projected to source space to fit model</a:t>
            </a:r>
          </a:p>
          <a:p>
            <a:pPr lvl="0"/>
            <a:r>
              <a:rPr/>
              <a:t>Simulated: Forward-modelling via leadfield matrix</a:t>
            </a:r>
          </a:p>
        </p:txBody>
      </p:sp>
      <mc:AlternateContent xmlns:mc="http://schemas.openxmlformats.org/markup-compatibility/2006">
        <mc:Choice xmlns:a14="http://schemas.microsoft.com/office/drawing/2010/main" Requires="a14">
          <p:sp>
            <p:nvSpPr>
              <p:cNvPr id="4" name="Content Placeholder 3"/>
              <p:cNvSpPr>
                <a:spLocks noGrp="1"/>
              </p:cNvSpPr>
              <p:nvPr>
                <p:ph idx="2" sz="half"/>
              </p:nvPr>
            </p:nvSpPr>
            <p:spPr/>
            <p:txBody>
              <a:bodyPr/>
              <a:lstStyle/>
              <a:p>
                <a:pPr lvl="0" indent="0" marL="0">
                  <a:buNone/>
                </a:pPr>
                <a14:m>
                  <m:oMathPara xmlns:m="http://schemas.openxmlformats.org/officeDocument/2006/math">
                    <m:oMathParaPr>
                      <m:jc m:val="center"/>
                    </m:oMathParaPr>
                    <m:oMath>
                      <m:r>
                        <m:rPr>
                          <m:sty m:val="b"/>
                        </m:rPr>
                        <m:t>V</m:t>
                      </m:r>
                      <m:r>
                        <m:rPr>
                          <m:sty m:val="p"/>
                        </m:rPr>
                        <m:t>=</m:t>
                      </m:r>
                      <m:r>
                        <m:rPr>
                          <m:sty m:val="b"/>
                        </m:rPr>
                        <m:t>L</m:t>
                      </m:r>
                      <m:r>
                        <m:rPr>
                          <m:sty m:val="p"/>
                        </m:rPr>
                        <m:t>⋅</m:t>
                      </m:r>
                      <m:r>
                        <m:rPr>
                          <m:sty m:val="b"/>
                        </m:rPr>
                        <m:t>J</m:t>
                      </m:r>
                    </m:oMath>
                  </m:oMathPara>
                </a14:m>
              </a:p>
            </p:txBody>
          </p:sp>
        </mc:Choice>
      </mc:AlternateContent>
    </p:spTree>
  </p:cSl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r>
              <a:rPr/>
              <a:t>(Zorzos et al. 2021)</a:t>
            </a:r>
          </a:p>
          <a:p>
            <a:pPr lvl="0" indent="0" marL="0">
              <a:spcBef>
                <a:spcPts val="3000"/>
              </a:spcBef>
              <a:buNone/>
            </a:pPr>
            <a:r>
              <a:rPr b="1"/>
              <a:t>MRI Processing Pipeline</a:t>
            </a:r>
          </a:p>
        </p:txBody>
      </p:sp>
      <p:pic>
        <p:nvPicPr>
          <p:cNvPr descr="images/Pipeline.svg" id="0" name="Picture 1"/>
          <p:cNvPicPr>
            <a:picLocks noGrp="1" noChangeAspect="1"/>
          </p:cNvPicPr>
          <p:nvPr/>
        </p:nvPicPr>
        <p:blipFill>
          <a:blip r:embed="rId3"/>
          <a:stretch>
            <a:fillRect/>
          </a:stretch>
        </p:blipFill>
        <p:spPr bwMode="auto">
          <a:xfrm>
            <a:off x="3424605421912711804224326388453092117542246144885094021058843046054807474094793347678096492991863561202338169411550043463399945095914636658488743553681982069396478369743687494513557283403738092975581230237219359896366770498623917892078044755802758867961827228541368981470995035128038595607113538079341469813964800" y="203200"/>
            <a:ext cx="3424605421912711804224326388453092117542246144885094021058843046054807474094793347678096492991863561202338169411550043463399945095914636658488743553681982069396478369743687494513557283403738092975581230237219359896366770498623917892078044755802758867961827228541368981470995035128038595607113538079341469813964800" cy="4381500"/>
          </a:xfrm>
          <a:prstGeom prst="rect">
            <a:avLst/>
          </a:prstGeom>
          <a:noFill/>
          <a:ln w="9525">
            <a:noFill/>
            <a:headEnd/>
            <a:tailEnd/>
          </a:ln>
        </p:spPr>
      </p:pic>
    </p:spTree>
  </p:cSl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(Schirner et al. 2015; Glasser et al. 2013)</a:t>
            </a:r>
          </a:p>
          <a:p>
            <a:pPr lvl="0" indent="0" marL="0">
              <a:spcBef>
                <a:spcPts val="3000"/>
              </a:spcBef>
              <a:buNone/>
            </a:pPr>
            <a:r>
              <a:rPr b="1"/>
              <a:t>Minimal Preprocessing with HCP Pipelines</a:t>
            </a:r>
          </a:p>
          <a:p>
            <a:pPr lvl="0" indent="0" marL="0">
              <a:spcBef>
                <a:spcPts val="3000"/>
              </a:spcBef>
              <a:buNone/>
            </a:pPr>
            <a:r>
              <a:rPr b="1"/>
              <a:t>A surface-based approach</a:t>
            </a:r>
          </a:p>
        </p:txBody>
      </p:sp>
    </p:spTree>
  </p:cSl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p>
        </p:txBody>
      </p:sp>
      <p:pic>
        <p:nvPicPr>
          <p:cNvPr descr="images/agenda.png" id="0" name="Picture 1"/>
          <p:cNvPicPr>
            <a:picLocks noGrp="1" noChangeAspect="1"/>
          </p:cNvPicPr>
          <p:nvPr/>
        </p:nvPicPr>
        <p:blipFill>
          <a:blip r:embed="rId2"/>
          <a:stretch>
            <a:fillRect/>
          </a:stretch>
        </p:blipFill>
        <p:spPr bwMode="auto">
          <a:xfrm>
            <a:off x="3568700" y="952500"/>
            <a:ext cx="5105400" cy="2870200"/>
          </a:xfrm>
          <a:prstGeom prst="rect">
            <a:avLst/>
          </a:prstGeom>
          <a:noFill/>
          <a:ln w="9525">
            <a:noFill/>
            <a:headEnd/>
            <a:tailEnd/>
          </a:ln>
        </p:spPr>
      </p:pic>
    </p:spTree>
  </p:cSl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media.springernature.com/full/springer-static/image/art%3A10.1038%2Fnature18933/MediaObjects/41586_2016_Article_BFnature18933_Fig3_HTML.jpg?as=webp" id="0" name="Picture 1"/>
          <p:cNvPicPr>
            <a:picLocks noGrp="1" noChangeAspect="1"/>
          </p:cNvPicPr>
          <p:nvPr/>
        </p:nvPicPr>
        <p:blipFill>
          <a:blip r:embed="rId2"/>
          <a:stretch>
            <a:fillRect/>
          </a:stretch>
        </p:blipFill>
        <p:spPr bwMode="auto">
          <a:xfrm>
            <a:off x="457200" y="1549400"/>
            <a:ext cx="4038600" cy="2692400"/>
          </a:xfrm>
          <a:prstGeom prst="rect">
            <a:avLst/>
          </a:prstGeom>
          <a:noFill/>
          <a:ln w="9525">
            <a:noFill/>
            <a:headEnd/>
            <a:tailEnd/>
          </a:ln>
        </p:spPr>
      </p:pic>
      <p:pic>
        <p:nvPicPr>
          <p:cNvPr descr="slides/Methods/MinimalPreprocessing/Glasser2013_Cifti.jpeg" id="0" name="Picture 1"/>
          <p:cNvPicPr>
            <a:picLocks noGrp="1" noChangeAspect="1"/>
          </p:cNvPicPr>
          <p:nvPr/>
        </p:nvPicPr>
        <p:blipFill>
          <a:blip r:embed="rId3"/>
          <a:stretch>
            <a:fillRect/>
          </a:stretch>
        </p:blipFill>
        <p:spPr bwMode="auto">
          <a:xfrm>
            <a:off x="5842000" y="1193800"/>
            <a:ext cx="1651000" cy="3390900"/>
          </a:xfrm>
          <a:prstGeom prst="rect">
            <a:avLst/>
          </a:prstGeom>
          <a:noFill/>
          <a:ln w="9525">
            <a:noFill/>
            <a:headEnd/>
            <a:tailEnd/>
          </a:ln>
        </p:spPr>
      </p:pic>
    </p:spTree>
  </p:cSl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r>
              <a:rPr/>
              <a:t>(Glasser et al. 2013, 2016)</a:t>
            </a:r>
          </a:p>
          <a:p>
            <a:pPr lvl="0" indent="0" marL="0">
              <a:spcBef>
                <a:spcPts val="3000"/>
              </a:spcBef>
              <a:buNone/>
            </a:pPr>
            <a:r>
              <a:rPr b="1"/>
              <a:t>Local and Global Connectivity</a:t>
            </a:r>
          </a:p>
        </p:txBody>
      </p:sp>
      <p:pic>
        <p:nvPicPr>
          <p:cNvPr descr="images/Global_Local_Connectivity.svg" id="0" name="Picture 1"/>
          <p:cNvPicPr>
            <a:picLocks noGrp="1" noChangeAspect="1"/>
          </p:cNvPicPr>
          <p:nvPr/>
        </p:nvPicPr>
        <p:blipFill>
          <a:blip r:embed="rId2"/>
          <a:stretch>
            <a:fillRect/>
          </a:stretch>
        </p:blipFill>
        <p:spPr bwMode="auto">
          <a:xfrm>
            <a:off x="3424605421912711804224326388453092117542246144885094021058843046054807474094793347678096492991863561202338169411550043463399945095914636658488743553681982069396478369743687494513557283403738092975581230237219359896366770498623917892078044755802758867961827228541368981470995035128038595607113538079341469813964800" y="203200"/>
            <a:ext cx="3424605421912711804224326388453092117542246144885094021058843046054807474094793347678096492991863561202338169411550043463399945095914636658488743553681982069396478369743687494513557283403738092975581230237219359896366770498623917892078044755802758867961827228541368981470995035128038595607113538079341469813964800" cy="4381500"/>
          </a:xfrm>
          <a:prstGeom prst="rect">
            <a:avLst/>
          </a:prstGeom>
          <a:noFill/>
          <a:ln w="9525">
            <a:noFill/>
            <a:headEnd/>
            <a:tailEnd/>
          </a:ln>
        </p:spPr>
      </p:pic>
    </p:spTree>
  </p:cSl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a:t>(Sanz-Leon et al. 2015)</a:t>
            </a:r>
          </a:p>
          <a:p>
            <a:pPr lvl="0" indent="0" marL="0">
              <a:spcBef>
                <a:spcPts val="3000"/>
              </a:spcBef>
              <a:buNone/>
            </a:pPr>
            <a:r>
              <a:rPr b="1"/>
              <a:t>Scaleable workflows with Snakemake</a:t>
            </a:r>
          </a:p>
        </p:txBody>
      </p:sp>
    </p:spTree>
  </p:cSl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descr="https://snakemake.readthedocs.io/en/stable/_static/logo-snake.svg" id="0" name="Picture 1"/>
          <p:cNvPicPr>
            <a:picLocks noGrp="1" noChangeAspect="1"/>
          </p:cNvPicPr>
          <p:nvPr/>
        </p:nvPicPr>
        <p:blipFill>
          <a:blip r:embed="rId3"/>
          <a:stretch>
            <a:fillRect/>
          </a:stretch>
        </p:blipFill>
        <p:spPr bwMode="auto">
          <a:xfrm>
            <a:off x="787400" y="1193800"/>
            <a:ext cx="3390900" cy="3390900"/>
          </a:xfrm>
          <a:prstGeom prst="rect">
            <a:avLst/>
          </a:prstGeom>
          <a:noFill/>
          <a:ln w="9525">
            <a:noFill/>
            <a:headEnd/>
            <a:tailEnd/>
          </a:ln>
        </p:spPr>
      </p:pic>
      <p:sp>
        <p:nvSpPr>
          <p:cNvPr id="4" name="Content Placeholder 3"/>
          <p:cNvSpPr>
            <a:spLocks noGrp="1"/>
          </p:cNvSpPr>
          <p:nvPr>
            <p:ph idx="2" sz="half"/>
          </p:nvPr>
        </p:nvSpPr>
        <p:spPr/>
        <p:txBody>
          <a:bodyPr/>
          <a:lstStyle/>
          <a:p>
            <a:pPr lvl="0" indent="0" marL="0">
              <a:buNone/>
            </a:pPr>
          </a:p>
          <a:p>
            <a:pPr lvl="0" indent="0" marL="0">
              <a:buNone/>
            </a:pPr>
          </a:p>
        </p:txBody>
      </p:sp>
    </p:spTree>
  </p:cSl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Rule-based modular workflows</a:t>
            </a:r>
          </a:p>
        </p:txBody>
      </p:sp>
    </p:spTree>
  </p:cSl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1270000">
              <a:buNone/>
            </a:pPr>
            <a:r>
              <a:rPr sz="2000" b="1"/>
              <a:t>Note</a:t>
            </a:r>
          </a:p>
          <a:p>
            <a:pPr lvl="0" indent="0" marL="1270000">
              <a:buNone/>
            </a:pPr>
            <a:r>
              <a:rPr sz="2000" b="1"/>
              <a:t>Rule</a:t>
            </a:r>
            <a:r>
              <a:rPr sz="2000"/>
              <a:t>: Set of instructions that specifies input and output files along with a shell command for transformation.</a:t>
            </a:r>
          </a:p>
          <a:p>
            <a:pPr lvl="0"/>
            <a:r>
              <a:rPr b="1"/>
              <a:t>Benchmarking</a:t>
            </a:r>
            <a:r>
              <a:rPr/>
              <a:t> for resource management</a:t>
            </a:r>
          </a:p>
          <a:p>
            <a:pPr lvl="0"/>
            <a:r>
              <a:rPr/>
              <a:t>Option for </a:t>
            </a:r>
            <a:r>
              <a:rPr b="1"/>
              <a:t>caching</a:t>
            </a:r>
            <a:r>
              <a:rPr/>
              <a:t> between workflows</a:t>
            </a:r>
          </a:p>
          <a:p>
            <a:pPr lvl="0"/>
            <a:r>
              <a:rPr b="1"/>
              <a:t>Reusable</a:t>
            </a:r>
            <a:r>
              <a:rPr/>
              <a:t> standardized wrappers for common tasks</a:t>
            </a:r>
          </a:p>
          <a:p>
            <a:pPr lvl="0" indent="0" marL="0">
              <a:buNone/>
            </a:pPr>
          </a:p>
          <a:p>
            <a:pPr lvl="0" indent="0" marL="0">
              <a:buNone/>
            </a:pPr>
            <a:r>
              <a:rPr/>
              <a:t> </a:t>
            </a:r>
          </a:p>
        </p:txBody>
      </p:sp>
      <p:sp>
        <p:nvSpPr>
          <p:cNvPr id="4" name="Content Placeholder 3"/>
          <p:cNvSpPr>
            <a:spLocks noGrp="1"/>
          </p:cNvSpPr>
          <p:nvPr>
            <p:ph idx="2" sz="half"/>
          </p:nvPr>
        </p:nvSpPr>
        <p:spPr/>
        <p:txBody>
          <a:bodyPr/>
          <a:lstStyle/>
          <a:p>
            <a:pPr lvl="0" indent="0">
              <a:buNone/>
            </a:pPr>
            <a:r>
              <a:rPr>
                <a:latin typeface="Courier"/>
              </a:rPr>
              <a:t>rule create_sc:</a:t>
            </a:r>
            <a:br/>
            <a:r>
              <a:rPr>
                <a:latin typeface="Courier"/>
              </a:rPr>
              <a:t>    </a:t>
            </a:r>
            <a:r>
              <a:rPr>
                <a:solidFill>
                  <a:srgbClr val="008000"/>
                </a:solidFill>
                <a:latin typeface="Courier"/>
              </a:rPr>
              <a:t>input</a:t>
            </a:r>
            <a:r>
              <a:rPr>
                <a:latin typeface="Courier"/>
              </a:rPr>
              <a:t>:</a:t>
            </a:r>
            <a:br/>
            <a:r>
              <a:rPr>
                <a:latin typeface="Courier"/>
              </a:rPr>
              <a:t>        parc</a:t>
            </a:r>
            <a:r>
              <a:rPr>
                <a:solidFill>
                  <a:srgbClr val="666666"/>
                </a:solidFill>
                <a:latin typeface="Courier"/>
              </a:rPr>
              <a:t>=</a:t>
            </a:r>
            <a:r>
              <a:rPr>
                <a:latin typeface="Courier"/>
              </a:rPr>
              <a:t>rules.mmp_vol_to_mrtrix.output.parc,</a:t>
            </a:r>
            <a:br/>
            <a:r>
              <a:rPr>
                <a:latin typeface="Courier"/>
              </a:rPr>
              <a:t>        tracks</a:t>
            </a:r>
            <a:r>
              <a:rPr>
                <a:solidFill>
                  <a:srgbClr val="666666"/>
                </a:solidFill>
                <a:latin typeface="Courier"/>
              </a:rPr>
              <a:t>=</a:t>
            </a:r>
            <a:r>
              <a:rPr>
                <a:latin typeface="Courier"/>
              </a:rPr>
              <a:t>rules.run_tractography.output.tracks,</a:t>
            </a:r>
            <a:br/>
            <a:r>
              <a:rPr>
                <a:latin typeface="Courier"/>
              </a:rPr>
              <a:t>        sift_weights</a:t>
            </a:r>
            <a:r>
              <a:rPr>
                <a:solidFill>
                  <a:srgbClr val="666666"/>
                </a:solidFill>
                <a:latin typeface="Courier"/>
              </a:rPr>
              <a:t>=</a:t>
            </a:r>
            <a:r>
              <a:rPr>
                <a:latin typeface="Courier"/>
              </a:rPr>
              <a:t>rules.run_sift.output.sift_weights,</a:t>
            </a:r>
            <a:br/>
            <a:r>
              <a:rPr>
                <a:latin typeface="Courier"/>
              </a:rPr>
              <a:t>    output:</a:t>
            </a:r>
            <a:br/>
            <a:r>
              <a:rPr>
                <a:latin typeface="Courier"/>
              </a:rPr>
              <a:t>        weights</a:t>
            </a:r>
            <a:r>
              <a:rPr>
                <a:solidFill>
                  <a:srgbClr val="666666"/>
                </a:solidFill>
                <a:latin typeface="Courier"/>
              </a:rPr>
              <a:t>=</a:t>
            </a:r>
            <a:r>
              <a:rPr>
                <a:latin typeface="Courier"/>
              </a:rPr>
              <a:t>join(MRTrix_out,</a:t>
            </a:r>
            <a:br/>
            <a:r>
              <a:rPr>
                <a:latin typeface="Courier"/>
              </a:rPr>
              <a:t>                    </a:t>
            </a:r>
            <a:r>
              <a:rPr>
                <a:solidFill>
                  <a:srgbClr val="4070A0"/>
                </a:solidFill>
                <a:latin typeface="Courier"/>
              </a:rPr>
              <a:t>"sub-{subid}_parc-mmp1_sc_weights.csv"</a:t>
            </a:r>
            <a:r>
              <a:rPr>
                <a:latin typeface="Courier"/>
              </a:rPr>
              <a:t>),</a:t>
            </a:r>
            <a:br/>
            <a:r>
              <a:rPr>
                <a:latin typeface="Courier"/>
              </a:rPr>
              <a:t>        lengths</a:t>
            </a:r>
            <a:r>
              <a:rPr>
                <a:solidFill>
                  <a:srgbClr val="666666"/>
                </a:solidFill>
                <a:latin typeface="Courier"/>
              </a:rPr>
              <a:t>=</a:t>
            </a:r>
            <a:r>
              <a:rPr>
                <a:latin typeface="Courier"/>
              </a:rPr>
              <a:t>join(MRTrix_out,</a:t>
            </a:r>
            <a:br/>
            <a:r>
              <a:rPr>
                <a:latin typeface="Courier"/>
              </a:rPr>
              <a:t>                    </a:t>
            </a:r>
            <a:r>
              <a:rPr>
                <a:solidFill>
                  <a:srgbClr val="4070A0"/>
                </a:solidFill>
                <a:latin typeface="Courier"/>
              </a:rPr>
              <a:t>"sub-{subid}_parc-mmp1_sc_lengths.csv"</a:t>
            </a:r>
            <a:r>
              <a:rPr>
                <a:latin typeface="Courier"/>
              </a:rPr>
              <a:t>),</a:t>
            </a:r>
            <a:br/>
            <a:r>
              <a:rPr>
                <a:latin typeface="Courier"/>
              </a:rPr>
              <a:t>        assignments</a:t>
            </a:r>
            <a:r>
              <a:rPr>
                <a:solidFill>
                  <a:srgbClr val="666666"/>
                </a:solidFill>
                <a:latin typeface="Courier"/>
              </a:rPr>
              <a:t>=</a:t>
            </a:r>
            <a:r>
              <a:rPr>
                <a:latin typeface="Courier"/>
              </a:rPr>
              <a:t>join(MRTrix_out,</a:t>
            </a:r>
            <a:br/>
            <a:r>
              <a:rPr>
                <a:latin typeface="Courier"/>
              </a:rPr>
              <a:t>                        </a:t>
            </a:r>
            <a:r>
              <a:rPr>
                <a:solidFill>
                  <a:srgbClr val="4070A0"/>
                </a:solidFill>
                <a:latin typeface="Courier"/>
              </a:rPr>
              <a:t>"assignments.txt"</a:t>
            </a:r>
            <a:r>
              <a:rPr>
                <a:latin typeface="Courier"/>
              </a:rPr>
              <a:t>),</a:t>
            </a:r>
            <a:br/>
            <a:r>
              <a:rPr>
                <a:latin typeface="Courier"/>
              </a:rPr>
              <a:t>    threads: config[</a:t>
            </a:r>
            <a:r>
              <a:rPr>
                <a:solidFill>
                  <a:srgbClr val="4070A0"/>
                </a:solidFill>
                <a:latin typeface="Courier"/>
              </a:rPr>
              <a:t>"nthreads"</a:t>
            </a:r>
            <a:r>
              <a:rPr>
                <a:latin typeface="Courier"/>
              </a:rPr>
              <a:t>]</a:t>
            </a:r>
            <a:br/>
            <a:r>
              <a:rPr>
                <a:latin typeface="Courier"/>
              </a:rPr>
              <a:t>    container:</a:t>
            </a:r>
            <a:br/>
            <a:r>
              <a:rPr>
                <a:latin typeface="Courier"/>
              </a:rPr>
              <a:t>        config[</a:t>
            </a:r>
            <a:r>
              <a:rPr>
                <a:solidFill>
                  <a:srgbClr val="4070A0"/>
                </a:solidFill>
                <a:latin typeface="Courier"/>
              </a:rPr>
              <a:t>"containers"</a:t>
            </a:r>
            <a:r>
              <a:rPr>
                <a:latin typeface="Courier"/>
              </a:rPr>
              <a:t>][</a:t>
            </a:r>
            <a:r>
              <a:rPr>
                <a:solidFill>
                  <a:srgbClr val="4070A0"/>
                </a:solidFill>
                <a:latin typeface="Courier"/>
              </a:rPr>
              <a:t>"mrtrix"</a:t>
            </a:r>
            <a:r>
              <a:rPr>
                <a:latin typeface="Courier"/>
              </a:rPr>
              <a:t>]</a:t>
            </a:r>
            <a:br/>
            <a:r>
              <a:rPr>
                <a:latin typeface="Courier"/>
              </a:rPr>
              <a:t>    shell:</a:t>
            </a:r>
            <a:br/>
            <a:r>
              <a:rPr>
                <a:latin typeface="Courier"/>
              </a:rPr>
              <a:t>        </a:t>
            </a:r>
            <a:r>
              <a:rPr i="1">
                <a:solidFill>
                  <a:srgbClr val="60A0B0"/>
                </a:solidFill>
                <a:latin typeface="Courier"/>
              </a:rPr>
              <a:t>"""</a:t>
            </a:r>
            <a:br/>
            <a:r>
              <a:rPr i="1">
                <a:solidFill>
                  <a:srgbClr val="60A0B0"/>
                </a:solidFill>
                <a:latin typeface="Courier"/>
              </a:rPr>
              <a:t>        tck2connectome {input.tracks} {input.parc} {output.weights} </a:t>
            </a:r>
            <a:r>
              <a:rPr>
                <a:solidFill>
                  <a:srgbClr val="4070A0"/>
                </a:solidFill>
                <a:latin typeface="Courier"/>
              </a:rPr>
              <a:t>\</a:t>
            </a:r>
            <a:br/>
            <a:r>
              <a:rPr i="1">
                <a:solidFill>
                  <a:srgbClr val="60A0B0"/>
                </a:solidFill>
                <a:latin typeface="Courier"/>
              </a:rPr>
              <a:t>            -tck_weights_in {input.sift_weights} </a:t>
            </a:r>
            <a:r>
              <a:rPr>
                <a:solidFill>
                  <a:srgbClr val="4070A0"/>
                </a:solidFill>
                <a:latin typeface="Courier"/>
              </a:rPr>
              <a:t>\</a:t>
            </a:r>
            <a:br/>
            <a:r>
              <a:rPr i="1">
                <a:solidFill>
                  <a:srgbClr val="60A0B0"/>
                </a:solidFill>
                <a:latin typeface="Courier"/>
              </a:rPr>
              <a:t>            -out_assignments {output.assignments} </a:t>
            </a:r>
            <a:r>
              <a:rPr>
                <a:solidFill>
                  <a:srgbClr val="4070A0"/>
                </a:solidFill>
                <a:latin typeface="Courier"/>
              </a:rPr>
              <a:t>\</a:t>
            </a:r>
            <a:br/>
            <a:r>
              <a:rPr i="1">
                <a:solidFill>
                  <a:srgbClr val="60A0B0"/>
                </a:solidFill>
                <a:latin typeface="Courier"/>
              </a:rPr>
              <a:t>            -symmetric -zero_diagonal -nthreads {threads}</a:t>
            </a:r>
            <a:br/>
            <a:br/>
            <a:r>
              <a:rPr i="1">
                <a:solidFill>
                  <a:srgbClr val="60A0B0"/>
                </a:solidFill>
                <a:latin typeface="Courier"/>
              </a:rPr>
              <a:t>        tck2connectome {input.tracks} {input.parc} {output.lengths} </a:t>
            </a:r>
            <a:r>
              <a:rPr>
                <a:solidFill>
                  <a:srgbClr val="4070A0"/>
                </a:solidFill>
                <a:latin typeface="Courier"/>
              </a:rPr>
              <a:t>\</a:t>
            </a:r>
            <a:br/>
            <a:r>
              <a:rPr i="1">
                <a:solidFill>
                  <a:srgbClr val="60A0B0"/>
                </a:solidFill>
                <a:latin typeface="Courier"/>
              </a:rPr>
              <a:t>            -tck_weights_in {input.sift_weights} </a:t>
            </a:r>
            <a:r>
              <a:rPr>
                <a:solidFill>
                  <a:srgbClr val="4070A0"/>
                </a:solidFill>
                <a:latin typeface="Courier"/>
              </a:rPr>
              <a:t>\</a:t>
            </a:r>
            <a:br/>
            <a:r>
              <a:rPr i="1">
                <a:solidFill>
                  <a:srgbClr val="60A0B0"/>
                </a:solidFill>
                <a:latin typeface="Courier"/>
              </a:rPr>
              <a:t>            -symmetric -zero_diagonal -scale_length -stat_edge mean </a:t>
            </a:r>
            <a:r>
              <a:rPr>
                <a:solidFill>
                  <a:srgbClr val="4070A0"/>
                </a:solidFill>
                <a:latin typeface="Courier"/>
              </a:rPr>
              <a:t>\</a:t>
            </a:r>
            <a:br/>
            <a:r>
              <a:rPr i="1">
                <a:solidFill>
                  <a:srgbClr val="60A0B0"/>
                </a:solidFill>
                <a:latin typeface="Courier"/>
              </a:rPr>
              <a:t>            -nthreads {threads}</a:t>
            </a:r>
            <a:br/>
            <a:r>
              <a:rPr i="1">
                <a:solidFill>
                  <a:srgbClr val="60A0B0"/>
                </a:solidFill>
                <a:latin typeface="Courier"/>
              </a:rPr>
              <a:t>        echo $(date) &gt; {output.done}</a:t>
            </a:r>
            <a:br/>
            <a:r>
              <a:rPr i="1">
                <a:solidFill>
                  <a:srgbClr val="60A0B0"/>
                </a:solidFill>
                <a:latin typeface="Courier"/>
              </a:rPr>
              <a:t>        """</a:t>
            </a:r>
          </a:p>
        </p:txBody>
      </p:sp>
    </p:spTree>
  </p:cSl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Writing Workflows</a:t>
            </a:r>
          </a:p>
        </p:txBody>
      </p:sp>
    </p:spTree>
  </p:cSl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 Placeholder 2"/>
          <p:cNvSpPr>
            <a:spLocks noGrp="1"/>
          </p:cNvSpPr>
          <p:nvPr>
            <p:ph idx="1" type="body"/>
          </p:nvPr>
        </p:nvSpPr>
        <p:spPr/>
        <p:txBody>
          <a:bodyPr/>
          <a:lstStyle/>
          <a:p>
            <a:pPr lvl="0" indent="0" marL="0">
              <a:buNone/>
            </a:pPr>
          </a:p>
        </p:txBody>
      </p:sp>
      <p:pic>
        <p:nvPicPr>
          <p:cNvPr descr="index_files/figure-pptx/mermaid-figure-2.png" id="0" name="Picture 1"/>
          <p:cNvPicPr>
            <a:picLocks noGrp="1" noChangeAspect="1"/>
          </p:cNvPicPr>
          <p:nvPr/>
        </p:nvPicPr>
        <p:blipFill>
          <a:blip r:embed="rId2"/>
          <a:stretch>
            <a:fillRect/>
          </a:stretch>
        </p:blipFill>
        <p:spPr bwMode="auto">
          <a:xfrm>
            <a:off x="1409700" y="1625600"/>
            <a:ext cx="2146300" cy="2959100"/>
          </a:xfrm>
          <a:prstGeom prst="rect">
            <a:avLst/>
          </a:prstGeom>
          <a:noFill/>
          <a:ln w="9525">
            <a:noFill/>
            <a:headEnd/>
            <a:tailEnd/>
          </a:ln>
        </p:spPr>
      </p:pic>
      <p:sp>
        <p:nvSpPr>
          <p:cNvPr id="5" name="Text Placeholder 4"/>
          <p:cNvSpPr>
            <a:spLocks noGrp="1"/>
          </p:cNvSpPr>
          <p:nvPr>
            <p:ph idx="3" sz="quarter" type="body"/>
          </p:nvPr>
        </p:nvSpPr>
        <p:spPr/>
        <p:txBody>
          <a:bodyPr/>
          <a:lstStyle/>
          <a:p>
            <a:pPr lvl="0" indent="0" marL="0">
              <a:buNone/>
            </a:pPr>
            <a:r>
              <a:rPr b="1"/>
              <a:t>Top down applicatio of rules within a Snakefile</a:t>
            </a:r>
            <a:r>
              <a:rPr/>
              <a:t>:</a:t>
            </a:r>
          </a:p>
          <a:p>
            <a:pPr lvl="0"/>
            <a:r>
              <a:rPr/>
              <a:t>Application of a rule to generate a set of output fiels is called </a:t>
            </a:r>
            <a:r>
              <a:rPr b="1"/>
              <a:t>job</a:t>
            </a:r>
          </a:p>
          <a:p>
            <a:pPr lvl="0"/>
            <a:r>
              <a:rPr/>
              <a:t>For each input file of a job, Snakemake recursively determines rules that can be applied to generate it.</a:t>
            </a:r>
          </a:p>
          <a:p>
            <a:pPr lvl="0"/>
            <a:r>
              <a:rPr b="1"/>
              <a:t>Directed acyclic graph</a:t>
            </a:r>
            <a:r>
              <a:rPr/>
              <a:t> (DAG) of jobs</a:t>
            </a:r>
          </a:p>
          <a:p>
            <a:pPr lvl="1"/>
            <a:r>
              <a:rPr/>
              <a:t>nodes: rules</a:t>
            </a:r>
          </a:p>
          <a:p>
            <a:pPr lvl="1"/>
            <a:r>
              <a:rPr/>
              <a:t>edges: dependencies</a:t>
            </a:r>
          </a:p>
        </p:txBody>
      </p:sp>
    </p:spTree>
  </p:cSl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spcBef>
                <a:spcPts val="3000"/>
              </a:spcBef>
              <a:buNone/>
            </a:pPr>
            <a:r>
              <a:rPr b="1"/>
              <a:t>Example Workflow</a:t>
            </a:r>
          </a:p>
          <a:p>
            <a:pPr lvl="0" indent="0" marL="0">
              <a:spcBef>
                <a:spcPts val="3000"/>
              </a:spcBef>
              <a:buNone/>
            </a:pPr>
            <a:r>
              <a:rPr b="1"/>
              <a:t>HCP’s Diffusion Pipeline</a:t>
            </a:r>
          </a:p>
        </p:txBody>
      </p:sp>
      <p:pic>
        <p:nvPicPr>
          <p:cNvPr descr="slides/Methods/Snakemake/dag.svg" id="0" name="Picture 1"/>
          <p:cNvPicPr>
            <a:picLocks noGrp="1" noChangeAspect="1"/>
          </p:cNvPicPr>
          <p:nvPr/>
        </p:nvPicPr>
        <p:blipFill>
          <a:blip r:embed="rId2"/>
          <a:stretch>
            <a:fillRect/>
          </a:stretch>
        </p:blipFill>
        <p:spPr bwMode="auto">
          <a:xfrm>
            <a:off x="5702300" y="203200"/>
            <a:ext cx="825500" cy="4381500"/>
          </a:xfrm>
          <a:prstGeom prst="rect">
            <a:avLst/>
          </a:prstGeom>
          <a:noFill/>
          <a:ln w="9525">
            <a:noFill/>
            <a:headEnd/>
            <a:tailEnd/>
          </a:ln>
        </p:spPr>
      </p:pic>
    </p:spTree>
  </p:cSl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Brain Imaging Data Structure</a:t>
            </a:r>
          </a:p>
        </p:txBody>
      </p:sp>
    </p:spTree>
  </p:cSl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Main Challenges</a:t>
            </a:r>
          </a:p>
        </p:txBody>
      </p:sp>
    </p:spTree>
  </p:cSl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1270000">
              <a:buNone/>
            </a:pPr>
            <a:r>
              <a:rPr sz="2000" b="1"/>
              <a:t>Tip</a:t>
            </a:r>
          </a:p>
          <a:p>
            <a:pPr lvl="0"/>
            <a:r>
              <a:rPr sz="2000"/>
              <a:t>BIDS stands for Brain Imaging Data Structure.</a:t>
            </a:r>
          </a:p>
          <a:p>
            <a:pPr lvl="0"/>
            <a:r>
              <a:rPr sz="2000"/>
              <a:t>It is a standard for organizing and describing neuroimaging and electrophysiological data.</a:t>
            </a:r>
          </a:p>
          <a:p>
            <a:pPr lvl="0"/>
            <a:r>
              <a:rPr sz="2000"/>
              <a:t>The goal is to enhance reproducibility, transparency, and data sharing in the neuroscience community.</a:t>
            </a:r>
          </a:p>
        </p:txBody>
      </p:sp>
    </p:spTree>
  </p:cSl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r>
              <a:rPr b="1"/>
              <a:t>Key Features</a:t>
            </a:r>
          </a:p>
          <a:p>
            <a:pPr lvl="0"/>
            <a:r>
              <a:rPr b="1"/>
              <a:t>Organized Directory Structure</a:t>
            </a:r>
            <a:r>
              <a:rPr/>
              <a:t>: Standardizes how data files and metadata are stored.</a:t>
            </a:r>
          </a:p>
          <a:p>
            <a:pPr lvl="0"/>
            <a:r>
              <a:rPr b="1"/>
              <a:t>Standard Naming Conventions</a:t>
            </a:r>
            <a:r>
              <a:rPr/>
              <a:t>: Ensures consistency across datasets.</a:t>
            </a:r>
          </a:p>
          <a:p>
            <a:pPr lvl="0"/>
            <a:r>
              <a:rPr b="1"/>
              <a:t>Comprehensive Metadata</a:t>
            </a:r>
            <a:r>
              <a:rPr/>
              <a:t>: Includes detailed descriptions of the data and acquisition methods.</a:t>
            </a:r>
          </a:p>
        </p:txBody>
      </p:sp>
      <p:pic>
        <p:nvPicPr>
          <p:cNvPr descr="images/BIDS_Name-Format.png" id="0" name="Picture 1"/>
          <p:cNvPicPr>
            <a:picLocks noGrp="1" noChangeAspect="1"/>
          </p:cNvPicPr>
          <p:nvPr/>
        </p:nvPicPr>
        <p:blipFill>
          <a:blip r:embed="rId2"/>
          <a:stretch>
            <a:fillRect/>
          </a:stretch>
        </p:blipFill>
        <p:spPr bwMode="auto">
          <a:xfrm>
            <a:off x="3568700" y="1981200"/>
            <a:ext cx="5105400" cy="825500"/>
          </a:xfrm>
          <a:prstGeom prst="rect">
            <a:avLst/>
          </a:prstGeom>
          <a:noFill/>
          <a:ln w="9525">
            <a:noFill/>
            <a:headEnd/>
            <a:tailEnd/>
          </a:ln>
        </p:spPr>
      </p:pic>
    </p:spTree>
  </p:cSl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Resources</a:t>
            </a:r>
            <a:r>
              <a:rPr/>
              <a:t>: </a:t>
            </a:r>
            <a:r>
              <a:rPr>
                <a:hlinkClick r:id="rId3"/>
              </a:rPr>
              <a:t>BIDS Specification</a:t>
            </a:r>
            <a:r>
              <a:rPr/>
              <a:t>, </a:t>
            </a:r>
            <a:r>
              <a:rPr>
                <a:hlinkClick r:id="rId4"/>
              </a:rPr>
              <a:t>BIDS Starter Kit</a:t>
            </a:r>
          </a:p>
          <a:p>
            <a:pPr lvl="0" indent="0" marL="0">
              <a:spcBef>
                <a:spcPts val="3000"/>
              </a:spcBef>
              <a:buNone/>
            </a:pPr>
            <a:r>
              <a:rPr b="1"/>
              <a:t>BIDS Extension Computational Modeling (BEP034)</a:t>
            </a:r>
          </a:p>
        </p:txBody>
      </p:sp>
    </p:spTree>
  </p:cSl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a:r>
              <a:rPr/>
              <a:t>Network Graphs</a:t>
            </a:r>
          </a:p>
          <a:p>
            <a:pPr lvl="0"/>
            <a:r>
              <a:rPr/>
              <a:t>Systems of Mathematical Equations</a:t>
            </a:r>
          </a:p>
          <a:p>
            <a:pPr lvl="0"/>
            <a:r>
              <a:rPr/>
              <a:t>Computer Code</a:t>
            </a:r>
          </a:p>
          <a:p>
            <a:pPr lvl="0"/>
            <a:r>
              <a:rPr/>
              <a:t>File formats: </a:t>
            </a:r>
            <a:r>
              <a:rPr>
                <a:latin typeface="Courier"/>
              </a:rPr>
              <a:t>tsv</a:t>
            </a:r>
            <a:r>
              <a:rPr/>
              <a:t>, </a:t>
            </a:r>
            <a:r>
              <a:rPr>
                <a:latin typeface="Courier"/>
              </a:rPr>
              <a:t>JSON</a:t>
            </a:r>
            <a:r>
              <a:rPr/>
              <a:t>, and </a:t>
            </a:r>
            <a:r>
              <a:rPr>
                <a:latin typeface="Courier"/>
              </a:rPr>
              <a:t>XML</a:t>
            </a:r>
          </a:p>
        </p:txBody>
      </p:sp>
      <p:sp>
        <p:nvSpPr>
          <p:cNvPr id="4" name="Content Placeholder 3"/>
          <p:cNvSpPr>
            <a:spLocks noGrp="1"/>
          </p:cNvSpPr>
          <p:nvPr>
            <p:ph idx="2" sz="half"/>
          </p:nvPr>
        </p:nvSpPr>
        <p:spPr/>
        <p:txBody>
          <a:bodyPr/>
          <a:lstStyle/>
          <a:p>
            <a:pPr lvl="0" indent="0" marL="0">
              <a:buNone/>
            </a:pPr>
          </a:p>
          <a:p>
            <a:pPr lvl="0" indent="0" marL="0">
              <a:buNone/>
            </a:pPr>
          </a:p>
          <a:p>
            <a:pPr lvl="0" indent="0">
              <a:buNone/>
            </a:pPr>
            <a:r>
              <a:rPr b="1">
                <a:solidFill>
                  <a:srgbClr val="008000"/>
                </a:solidFill>
                <a:latin typeface="Courier"/>
              </a:rPr>
              <a:t>from</a:t>
            </a:r>
            <a:r>
              <a:rPr>
                <a:latin typeface="Courier"/>
              </a:rPr>
              <a:t> tvb.simulator.models </a:t>
            </a:r>
            <a:r>
              <a:rPr b="1">
                <a:solidFill>
                  <a:srgbClr val="008000"/>
                </a:solidFill>
                <a:latin typeface="Courier"/>
              </a:rPr>
              <a:t>import</a:t>
            </a:r>
            <a:r>
              <a:rPr>
                <a:latin typeface="Courier"/>
              </a:rPr>
              <a:t> Epileptor</a:t>
            </a:r>
          </a:p>
        </p:txBody>
      </p:sp>
    </p:spTree>
  </p:cSl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sz="half"/>
          </p:nvPr>
        </p:nvSpPr>
        <p:spPr/>
        <p:txBody>
          <a:bodyPr/>
          <a:lstStyle/>
          <a:p>
            <a:pPr lvl="0" indent="0" marL="0">
              <a:buNone/>
            </a:pPr>
            <a:r>
              <a:rPr b="1"/>
              <a:t>mathematical objects</a:t>
            </a:r>
          </a:p>
          <a:p>
            <a:pPr lvl="0"/>
            <a:r>
              <a:rPr/>
              <a:t>equations</a:t>
            </a:r>
          </a:p>
          <a:p>
            <a:pPr lvl="0"/>
            <a:r>
              <a:rPr/>
              <a:t>parameters</a:t>
            </a:r>
          </a:p>
          <a:p>
            <a:pPr lvl="0"/>
            <a:r>
              <a:rPr/>
              <a:t>code</a:t>
            </a:r>
          </a:p>
        </p:txBody>
      </p:sp>
      <p:sp>
        <p:nvSpPr>
          <p:cNvPr id="4" name="Content Placeholder 3"/>
          <p:cNvSpPr>
            <a:spLocks noGrp="1"/>
          </p:cNvSpPr>
          <p:nvPr>
            <p:ph idx="2" sz="half"/>
          </p:nvPr>
        </p:nvSpPr>
        <p:spPr/>
        <p:txBody>
          <a:bodyPr/>
          <a:lstStyle/>
          <a:p>
            <a:pPr lvl="0" indent="0" marL="0">
              <a:buNone/>
            </a:pPr>
            <a:r>
              <a:rPr b="1"/>
              <a:t>spatial objects</a:t>
            </a:r>
          </a:p>
          <a:p>
            <a:pPr lvl="0"/>
            <a:r>
              <a:rPr/>
              <a:t>coordinates</a:t>
            </a:r>
          </a:p>
          <a:p>
            <a:pPr lvl="0"/>
            <a:r>
              <a:rPr/>
              <a:t>maps</a:t>
            </a:r>
          </a:p>
          <a:p>
            <a:pPr lvl="0"/>
            <a:r>
              <a:rPr/>
              <a:t>sensor locations</a:t>
            </a:r>
          </a:p>
        </p:txBody>
      </p:sp>
    </p:spTree>
  </p:cSl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BIDS Folder Structure of a TVB Project</a:t>
            </a:r>
          </a:p>
          <a:p>
            <a:pPr lvl="0" indent="0" marL="0">
              <a:buNone/>
            </a:pPr>
            <a:r>
              <a:rPr/>
              <a:t>📁 Project/</a:t>
            </a:r>
          </a:p>
          <a:p>
            <a:pPr lvl="0" indent="0">
              <a:buNone/>
            </a:pPr>
            <a:r>
              <a:rPr>
                <a:latin typeface="Courier"/>
              </a:rPr>
              <a:t>📁 sub-1/
    📁 net/
        📄 sub-1_nt-distances_desc-SC_net.json
        📈 sub-1_nt-distances_desc-SC_net.tsv
        📄 sub-1_nt-weights_desc-SC_net.json
        📈 sub-1_nt-weights_desc-SC_net.tsv
    📁 eq/
        📄 sub-1_desc-JansenRit_lems.json
        📈 sub-1_desc-JansenRit_lems.xml
    📁 ts/
        📄 sub-1_desc-simVOIy1_ts.json
        📈 sub-1_desc-simVOIy1_ts.tsv
        📄 sub-1_desc-simVOIy2_ts.json
        📈 sub-1_desc-simVOIy2_ts.tsv</a:t>
            </a:r>
          </a:p>
        </p:txBody>
      </p:sp>
    </p:spTree>
  </p:cSl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Thank you!</a:t>
            </a:r>
          </a:p>
        </p:txBody>
      </p:sp>
    </p:spTree>
  </p:cSl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lvl="0" indent="0" marL="0">
              <a:buNone/>
            </a:pPr>
            <a:r>
              <a:rPr/>
              <a:t>References</a:t>
            </a:r>
          </a:p>
        </p:txBody>
      </p:sp>
      <p:sp>
        <p:nvSpPr>
          <p:cNvPr id="3" name="Content Placeholder 2"/>
          <p:cNvSpPr>
            <a:spLocks noGrp="1"/>
          </p:cNvSpPr>
          <p:nvPr>
            <p:ph idx="1"/>
          </p:nvPr>
        </p:nvSpPr>
        <p:spPr/>
        <p:txBody>
          <a:bodyPr/>
          <a:lstStyle/>
          <a:p>
            <a:pPr lvl="0" indent="0" marL="0">
              <a:buNone/>
            </a:pPr>
            <a:r>
              <a:rPr/>
              <a:t>Akil, Huda, Maryann E. Martone, and David C. Van Essen. 2011. “Challenges and Opportunities in Mining Neuroscience Data.” </a:t>
            </a:r>
            <a:r>
              <a:rPr i="1"/>
              <a:t>Science</a:t>
            </a:r>
            <a:r>
              <a:rPr/>
              <a:t> 331 (6018): 708–12. </a:t>
            </a:r>
            <a:r>
              <a:rPr>
                <a:hlinkClick r:id="rId2"/>
              </a:rPr>
              <a:t>https://doi.org/10.1126/science.1199305</a:t>
            </a:r>
            <a:r>
              <a:rPr/>
              <a:t>.</a:t>
            </a:r>
          </a:p>
          <a:p>
            <a:pPr lvl="0" indent="0" marL="0">
              <a:buNone/>
            </a:pPr>
            <a:r>
              <a:rPr/>
              <a:t>Botvinik-Nezer, Rotem, Felix Holzmeister, Colin F. Camerer, Anna Dreber, Juergen Huber, Magnus Johannesson, Michael Kirchler, et al. 2020. “Variability in the Analysis of a Single Neuroimaging Dataset by Many Teams.” </a:t>
            </a:r>
            <a:r>
              <a:rPr i="1"/>
              <a:t>Nature</a:t>
            </a:r>
            <a:r>
              <a:rPr/>
              <a:t> 582 (7810): 84–88. </a:t>
            </a:r>
            <a:r>
              <a:rPr>
                <a:hlinkClick r:id="rId3"/>
              </a:rPr>
              <a:t>https://doi.org/10.1038/s41586-020-2314-9</a:t>
            </a:r>
            <a:r>
              <a:rPr/>
              <a:t>.</a:t>
            </a:r>
          </a:p>
          <a:p>
            <a:pPr lvl="0" indent="0" marL="0">
              <a:buNone/>
            </a:pPr>
            <a:r>
              <a:rPr/>
              <a:t>Deco, Gustavo, Josephine Cruzat, Joana Cabral, Gitte M. Knudsen, Robin L. Carhart-Harris, Peter C. Whybrow, Nikos K. Logothetis, and Morten L. Kringelbach. 2018. “Whole-Brain Multimodal Neuroimaging Model Using Serotonin Receptor Maps Explains Non-Linear Functional Effects of LSD.” </a:t>
            </a:r>
            <a:r>
              <a:rPr i="1"/>
              <a:t>Current Biology</a:t>
            </a:r>
            <a:r>
              <a:rPr/>
              <a:t> 28 (19): 3065–3074.e6. </a:t>
            </a:r>
            <a:r>
              <a:rPr>
                <a:hlinkClick r:id="rId4"/>
              </a:rPr>
              <a:t>https://doi.org/10.1016/j.cub.2018.07.083</a:t>
            </a:r>
            <a:r>
              <a:rPr/>
              <a:t>.</a:t>
            </a:r>
          </a:p>
          <a:p>
            <a:pPr lvl="0" indent="0" marL="0">
              <a:buNone/>
            </a:pPr>
            <a:r>
              <a:rPr/>
              <a:t>Desikan, Rahul S., Florent Ségonne, Bruce Fischl, Brian T. Quinn, Bradford C. Dickerson, Deborah Blacker, Randy L. Buckner, et al. 2006. “An Automated Labeling System for Subdividing the Human Cerebral Cortex on MRI Scans into Gyral Based Regions of Interest.” </a:t>
            </a:r>
            <a:r>
              <a:rPr i="1"/>
              <a:t>NeuroImage</a:t>
            </a:r>
            <a:r>
              <a:rPr/>
              <a:t> 31 (3): 968–80. </a:t>
            </a:r>
            <a:r>
              <a:rPr>
                <a:hlinkClick r:id="rId5"/>
              </a:rPr>
              <a:t>https://doi.org/10.1016/j.neuroimage.2006.01.021</a:t>
            </a:r>
            <a:r>
              <a:rPr/>
              <a:t>.</a:t>
            </a:r>
          </a:p>
          <a:p>
            <a:pPr lvl="0" indent="0" marL="0">
              <a:buNone/>
            </a:pPr>
            <a:r>
              <a:rPr/>
              <a:t>Fischl, Bruce, David H. Salat, Evelina Busa, Marilyn Albert, Megan Dieterich, Christian Haselgrove, Andre van der Kouwe, et al. 2002. “Whole Brain Segmentation.” </a:t>
            </a:r>
            <a:r>
              <a:rPr i="1"/>
              <a:t>Neuron</a:t>
            </a:r>
            <a:r>
              <a:rPr/>
              <a:t> 33 (3): 341–55. </a:t>
            </a:r>
            <a:r>
              <a:rPr>
                <a:hlinkClick r:id="rId6"/>
              </a:rPr>
              <a:t>https://doi.org/10.1016/s0896-6273(02)00569-x</a:t>
            </a:r>
            <a:r>
              <a:rPr/>
              <a:t>.</a:t>
            </a:r>
          </a:p>
          <a:p>
            <a:pPr lvl="0" indent="0" marL="0">
              <a:buNone/>
            </a:pPr>
            <a:r>
              <a:rPr/>
              <a:t>Glasser, Matthew F., Timothy S. Coalson, Emma C. Robinson, Carl D. Hacker, John Harwell, Essa Yacoub, Kamil Ugurbil, et al. 2016. “A Multi-Modal Parcellation of Human Cerebral Cortex.” </a:t>
            </a:r>
            <a:r>
              <a:rPr i="1"/>
              <a:t>Nature</a:t>
            </a:r>
            <a:r>
              <a:rPr/>
              <a:t> 536 (7615): 171–78. </a:t>
            </a:r>
            <a:r>
              <a:rPr>
                <a:hlinkClick r:id="rId7"/>
              </a:rPr>
              <a:t>https://doi.org/10.1038/nature18933</a:t>
            </a:r>
            <a:r>
              <a:rPr/>
              <a:t>.</a:t>
            </a:r>
          </a:p>
          <a:p>
            <a:pPr lvl="0" indent="0" marL="0">
              <a:buNone/>
            </a:pPr>
            <a:r>
              <a:rPr/>
              <a:t>Glasser, Matthew F., Stamatios N. Sotiropoulos, J. Anthony Wilson, Timothy S. Coalson, Bruce Fischl, Jesper L. Andersson, Junqian Xu, et al. 2013. “The Minimal Preprocessing Pipelines for the Human Connectome Project.” </a:t>
            </a:r>
            <a:r>
              <a:rPr i="1"/>
              <a:t>NeuroImage</a:t>
            </a:r>
            <a:r>
              <a:rPr/>
              <a:t> 80 (October): 105–24. </a:t>
            </a:r>
            <a:r>
              <a:rPr>
                <a:hlinkClick r:id="rId8"/>
              </a:rPr>
              <a:t>https://doi.org/10.1016/j.neuroimage.2013.04.127</a:t>
            </a:r>
            <a:r>
              <a:rPr/>
              <a:t>.</a:t>
            </a:r>
          </a:p>
          <a:p>
            <a:pPr lvl="0" indent="0" marL="0">
              <a:buNone/>
            </a:pPr>
            <a:r>
              <a:rPr/>
              <a:t>Koller, Dominik P., Michael Schirner, and Petra Ritter. 2024. “Human Connectome Topology Directs Cortical Traveling Waves and Shapes Frequency Gradients.” </a:t>
            </a:r>
            <a:r>
              <a:rPr i="1"/>
              <a:t>Nature Communications</a:t>
            </a:r>
            <a:r>
              <a:rPr/>
              <a:t> 15 (1). </a:t>
            </a:r>
            <a:r>
              <a:rPr>
                <a:hlinkClick r:id="rId9"/>
              </a:rPr>
              <a:t>https://doi.org/10.1038/s41467-024-47860-x</a:t>
            </a:r>
            <a:r>
              <a:rPr/>
              <a:t>.</a:t>
            </a:r>
          </a:p>
          <a:p>
            <a:pPr lvl="0" indent="0" marL="0">
              <a:buNone/>
            </a:pPr>
            <a:r>
              <a:rPr/>
              <a:t>Lindquist, Martin. 2020. “Neuroimaging Results Altered by Varying Analysis Pipelines.” </a:t>
            </a:r>
            <a:r>
              <a:rPr i="1"/>
              <a:t>Nature</a:t>
            </a:r>
            <a:r>
              <a:rPr/>
              <a:t> 582 (7810): 36–37. </a:t>
            </a:r>
            <a:r>
              <a:rPr>
                <a:hlinkClick r:id="rId10"/>
              </a:rPr>
              <a:t>https://doi.org/10.1038/d41586-020-01282-z</a:t>
            </a:r>
            <a:r>
              <a:rPr/>
              <a:t>.</a:t>
            </a:r>
          </a:p>
          <a:p>
            <a:pPr lvl="0" indent="0" marL="0">
              <a:buNone/>
            </a:pPr>
            <a:r>
              <a:rPr/>
              <a:t>Marek, Scott, Brenden Tervo-Clemmens, Finnegan J. Calabro, David F. Montez, Benjamin P. Kay, Alexander S. Hatoum, Meghan Rose Donohue, et al. 2022. “Reproducible Brain-Wide Association Studies Require Thousands of Individuals.” </a:t>
            </a:r>
            <a:r>
              <a:rPr i="1"/>
              <a:t>Nature</a:t>
            </a:r>
            <a:r>
              <a:rPr/>
              <a:t> 603 (7902): 654–60. </a:t>
            </a:r>
            <a:r>
              <a:rPr>
                <a:hlinkClick r:id="rId11"/>
              </a:rPr>
              <a:t>https://doi.org/10.1038/s41586-022-04492-9</a:t>
            </a:r>
            <a:r>
              <a:rPr/>
              <a:t>.</a:t>
            </a:r>
          </a:p>
          <a:p>
            <a:pPr lvl="0" indent="0" marL="0">
              <a:buNone/>
            </a:pPr>
            <a:r>
              <a:rPr/>
              <a:t>Martin, L., K. Bülau, C. Hüttl, R. A. Schmitt, D. Perdikis, L. Domide, H. Taher, L. Stefanovski, and P. Ritter. 2024. “Semantic Annotation of Computational Neuroscience Knowledge: The Virtual Brain Ontology for Reproducible Whole-Brain Models.”</a:t>
            </a:r>
          </a:p>
          <a:p>
            <a:pPr lvl="0" indent="0" marL="0">
              <a:buNone/>
            </a:pPr>
            <a:r>
              <a:rPr/>
              <a:t>Sanz-Leon, Paula, Stuart A. Knock, Andreas Spiegler, and Viktor K. Jirsa. 2015. “Mathematical Framework for Large-Scale Brain Network Modeling in the Virtual Brain.” </a:t>
            </a:r>
            <a:r>
              <a:rPr i="1"/>
              <a:t>NeuroImage</a:t>
            </a:r>
            <a:r>
              <a:rPr/>
              <a:t> 111 (May): 385–430. </a:t>
            </a:r>
            <a:r>
              <a:rPr>
                <a:hlinkClick r:id="rId12"/>
              </a:rPr>
              <a:t>https://doi.org/10.1016/j.neuroimage.2015.01.002</a:t>
            </a:r>
            <a:r>
              <a:rPr/>
              <a:t>.</a:t>
            </a:r>
          </a:p>
          <a:p>
            <a:pPr lvl="0" indent="0" marL="0">
              <a:buNone/>
            </a:pPr>
            <a:r>
              <a:rPr/>
              <a:t>Schild, H. H. 1992. </a:t>
            </a:r>
            <a:r>
              <a:rPr i="1"/>
              <a:t>MRI Made Easy (... Well Almost)</a:t>
            </a:r>
            <a:r>
              <a:rPr/>
              <a:t>. Berlex Laboratories. </a:t>
            </a:r>
            <a:r>
              <a:rPr>
                <a:hlinkClick r:id="rId13"/>
              </a:rPr>
              <a:t>https://books.google.de/books?id=mG5rAAAAMAAJ</a:t>
            </a:r>
            <a:r>
              <a:rPr/>
              <a:t>.</a:t>
            </a:r>
          </a:p>
          <a:p>
            <a:pPr lvl="0" indent="0" marL="0">
              <a:buNone/>
            </a:pPr>
            <a:r>
              <a:rPr/>
              <a:t>Schirner, Michael, Anthony Randal McIntosh, Viktor Jirsa, Gustavo Deco, and Petra Ritter. 2018. “Inferring Multi-Scale Neural Mechanisms with Brain Network Modelling.” </a:t>
            </a:r>
            <a:r>
              <a:rPr i="1"/>
              <a:t>eLife</a:t>
            </a:r>
            <a:r>
              <a:rPr/>
              <a:t> 7 (January): e28927. </a:t>
            </a:r>
            <a:r>
              <a:rPr>
                <a:hlinkClick r:id="rId14"/>
              </a:rPr>
              <a:t>https://doi.org/10.7554/elife.28927</a:t>
            </a:r>
            <a:r>
              <a:rPr/>
              <a:t>.</a:t>
            </a:r>
          </a:p>
          <a:p>
            <a:pPr lvl="0" indent="0" marL="0">
              <a:buNone/>
            </a:pPr>
            <a:r>
              <a:rPr/>
              <a:t>Schirner, Michael, Simon Rothmeier, Viktor K. Jirsa, Anthony Randal McIntosh, and Petra Ritter. 2015. “An Automated Pipeline for Constructing Personalized Virtual Brains from Multimodal Neuroimaging Data.” </a:t>
            </a:r>
            <a:r>
              <a:rPr i="1"/>
              <a:t>NeuroImage</a:t>
            </a:r>
            <a:r>
              <a:rPr/>
              <a:t> 117 (August): 343–57. </a:t>
            </a:r>
            <a:r>
              <a:rPr>
                <a:hlinkClick r:id="rId15"/>
              </a:rPr>
              <a:t>https://doi.org/10.1016/j.neuroimage.2015.03.055</a:t>
            </a:r>
            <a:r>
              <a:rPr/>
              <a:t>.</a:t>
            </a:r>
          </a:p>
          <a:p>
            <a:pPr lvl="0" indent="0" marL="0">
              <a:buNone/>
            </a:pPr>
            <a:r>
              <a:rPr/>
              <a:t>Sporns, Olaf. 2013. “Making Sense of Brain Network Data.” </a:t>
            </a:r>
            <a:r>
              <a:rPr i="1"/>
              <a:t>Nature Methods</a:t>
            </a:r>
            <a:r>
              <a:rPr/>
              <a:t> 10 (6): 491–93. </a:t>
            </a:r>
            <a:r>
              <a:rPr>
                <a:hlinkClick r:id="rId16"/>
              </a:rPr>
              <a:t>https://doi.org/10.1038/nmeth.2485</a:t>
            </a:r>
            <a:r>
              <a:rPr/>
              <a:t>.</a:t>
            </a:r>
          </a:p>
          <a:p>
            <a:pPr lvl="0" indent="0" marL="0">
              <a:buNone/>
            </a:pPr>
            <a:r>
              <a:rPr/>
              <a:t>———. 2014. “Contributions and Challenges for Network Models in Cognitive Neuroscience.” </a:t>
            </a:r>
            <a:r>
              <a:rPr i="1"/>
              <a:t>Nature Neuroscience</a:t>
            </a:r>
            <a:r>
              <a:rPr/>
              <a:t> 17 (5): 652–60. </a:t>
            </a:r>
            <a:r>
              <a:rPr>
                <a:hlinkClick r:id="rId17"/>
              </a:rPr>
              <a:t>https://doi.org/10.1038/nn.3690</a:t>
            </a:r>
            <a:r>
              <a:rPr/>
              <a:t>.</a:t>
            </a:r>
          </a:p>
          <a:p>
            <a:pPr lvl="0" indent="0" marL="0">
              <a:buNone/>
            </a:pPr>
            <a:r>
              <a:rPr/>
              <a:t>Zorzos, Ioannis, Ioannis Kakkos, Errikos M. Ventouras, and George K. Matsopoulos. 2021. “Advances in Electrical Source Imaging: A Review of the Current Approaches, Applications and Challenges.” </a:t>
            </a:r>
            <a:r>
              <a:rPr i="1"/>
              <a:t>Signals</a:t>
            </a:r>
            <a:r>
              <a:rPr/>
              <a:t> 2 (3): 378–91. </a:t>
            </a:r>
            <a:r>
              <a:rPr>
                <a:hlinkClick r:id="rId18"/>
              </a:rPr>
              <a:t>https://doi.org/10.3390/signals2030024</a:t>
            </a:r>
            <a:r>
              <a:rPr/>
              <a:t>.</a:t>
            </a:r>
          </a:p>
        </p:txBody>
      </p:sp>
    </p:spTree>
  </p:cSl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buNone/>
            </a:pPr>
            <a:r>
              <a:rPr b="1"/>
              <a:t>Goal of neuroimaging</a:t>
            </a:r>
            <a:r>
              <a:rPr/>
              <a:t>: Elucidate brain function in relation to its multiple layers of organization that operate at different spatial and temporal scales</a:t>
            </a:r>
          </a:p>
          <a:p>
            <a:pPr lvl="0" indent="0" marL="1270000">
              <a:buNone/>
            </a:pPr>
            <a:r>
              <a:rPr sz="2000" b="1"/>
              <a:t>Warning</a:t>
            </a:r>
          </a:p>
          <a:p>
            <a:pPr lvl="0" indent="-342900" marL="342900">
              <a:buAutoNum type="arabicPeriod"/>
            </a:pPr>
            <a:r>
              <a:rPr sz="2000"/>
              <a:t>Challenging integration across spatiotemporal scales (Akil, Martone, and Van Essen 2011)</a:t>
            </a:r>
          </a:p>
          <a:p>
            <a:pPr lvl="0" indent="-342900" marL="342900">
              <a:buAutoNum type="arabicPeriod"/>
            </a:pPr>
            <a:r>
              <a:rPr sz="2000"/>
              <a:t>Limited reproducibility of imaging studies (Botvinik-Nezer et al. 2020)</a:t>
            </a:r>
          </a:p>
          <a:p>
            <a:pPr lvl="0" indent="-342900" marL="342900">
              <a:buAutoNum type="arabicPeriod"/>
            </a:pPr>
            <a:r>
              <a:rPr sz="2000"/>
              <a:t>Reproducible brain imaging studies require huge sample sizes (Marek et al. 2022)</a:t>
            </a:r>
          </a:p>
          <a:p>
            <a:pPr lvl="0" indent="0" marL="0">
              <a:buNone/>
            </a:pPr>
            <a:r>
              <a:rPr/>
              <a:t>↳ Brain network models help understanding multi-scale brain dynamics by integrating individual </a:t>
            </a:r>
            <a:r>
              <a:rPr b="1"/>
              <a:t>structural</a:t>
            </a:r>
            <a:r>
              <a:rPr/>
              <a:t> and </a:t>
            </a:r>
            <a:r>
              <a:rPr b="1"/>
              <a:t>functional</a:t>
            </a:r>
            <a:r>
              <a:rPr/>
              <a:t> data with neural population models (Schirner et al. 2018).</a:t>
            </a:r>
          </a:p>
        </p:txBody>
      </p:sp>
    </p:spTree>
  </p:cSl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r>
              <a:rPr/>
              <a:t>(Schirner et al. 2018)</a:t>
            </a:r>
          </a:p>
          <a:p>
            <a:pPr lvl="0" indent="0" marL="0">
              <a:spcBef>
                <a:spcPts val="3000"/>
              </a:spcBef>
              <a:buNone/>
            </a:pPr>
            <a:r>
              <a:rPr b="1"/>
              <a:t>Current Modeling Studies</a:t>
            </a:r>
          </a:p>
          <a:p>
            <a:pPr lvl="0" indent="0" marL="0">
              <a:spcBef>
                <a:spcPts val="3000"/>
              </a:spcBef>
              <a:buNone/>
            </a:pPr>
            <a:r>
              <a:rPr b="1"/>
              <a:t>Building Blocks of a Brain Network Model</a:t>
            </a:r>
          </a:p>
        </p:txBody>
      </p:sp>
      <p:pic>
        <p:nvPicPr>
          <p:cNvPr descr="slides/Theory/BrainNetworks/BNM_Framework.svg" id="0" name="Picture 1"/>
          <p:cNvPicPr>
            <a:picLocks noGrp="1" noChangeAspect="1"/>
          </p:cNvPicPr>
          <p:nvPr/>
        </p:nvPicPr>
        <p:blipFill>
          <a:blip r:embed="rId3"/>
          <a:stretch>
            <a:fillRect/>
          </a:stretch>
        </p:blipFill>
        <p:spPr bwMode="auto">
          <a:xfrm>
            <a:off x="3568700" y="1104900"/>
            <a:ext cx="5105400" cy="2565400"/>
          </a:xfrm>
          <a:prstGeom prst="rect">
            <a:avLst/>
          </a:prstGeom>
          <a:noFill/>
          <a:ln w="9525">
            <a:noFill/>
            <a:headEnd/>
            <a:tailEnd/>
          </a:ln>
        </p:spPr>
      </p:pic>
    </p:spTree>
  </p:cSl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r>
              <a:rPr/>
              <a:t>(Martin et al. 2024)</a:t>
            </a:r>
          </a:p>
          <a:p>
            <a:pPr lvl="0" indent="0" marL="0">
              <a:spcBef>
                <a:spcPts val="3000"/>
              </a:spcBef>
              <a:buNone/>
            </a:pPr>
            <a:r>
              <a:rPr b="1"/>
              <a:t>MR-Physics Overview</a:t>
            </a:r>
          </a:p>
        </p:txBody>
      </p:sp>
      <p:pic>
        <p:nvPicPr>
          <p:cNvPr descr="slides/Theory/MR_Physics/Overview.svg" id="0" name="Picture 1"/>
          <p:cNvPicPr>
            <a:picLocks noGrp="1" noChangeAspect="1"/>
          </p:cNvPicPr>
          <p:nvPr/>
        </p:nvPicPr>
        <p:blipFill>
          <a:blip r:embed="rId2"/>
          <a:stretch>
            <a:fillRect/>
          </a:stretch>
        </p:blipFill>
        <p:spPr bwMode="auto">
          <a:xfrm>
            <a:off x="3568700" y="1778000"/>
            <a:ext cx="5105400" cy="1231900"/>
          </a:xfrm>
          <a:prstGeom prst="rect">
            <a:avLst/>
          </a:prstGeom>
          <a:noFill/>
          <a:ln w="9525">
            <a:noFill/>
            <a:headEnd/>
            <a:tailEnd/>
          </a:ln>
        </p:spPr>
      </p:pic>
    </p:spTree>
  </p:cSl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mc:Choice xmlns:a14="http://schemas.microsoft.com/office/drawing/2010/main" Requires="a14">
          <p:sp>
            <p:nvSpPr>
              <p:cNvPr id="3" name="Content Placeholder 2"/>
              <p:cNvSpPr>
                <a:spLocks noGrp="1"/>
              </p:cNvSpPr>
              <p:nvPr>
                <p:ph idx="1" sz="half"/>
              </p:nvPr>
            </p:nvSpPr>
            <p:spPr/>
            <p:txBody>
              <a:bodyPr/>
              <a:lstStyle/>
              <a:p>
                <a:pPr lvl="0" indent="0" marL="0">
                  <a:buNone/>
                </a:pPr>
                <a:r>
                  <a:rPr b="1"/>
                  <a:t>Larmor Equation:</a:t>
                </a:r>
              </a:p>
              <a:p>
                <a:pPr lvl="0" indent="0" marL="0">
                  <a:buNone/>
                </a:pPr>
                <a14:m>
                  <m:oMathPara xmlns:m="http://schemas.openxmlformats.org/officeDocument/2006/math">
                    <m:oMathParaPr>
                      <m:jc m:val="center"/>
                    </m:oMathParaPr>
                    <m:oMath>
                      <m:r>
                        <m:t>ω</m:t>
                      </m:r>
                      <m:r>
                        <m:rPr>
                          <m:sty m:val="p"/>
                        </m:rPr>
                        <m:t>=</m:t>
                      </m:r>
                      <m:r>
                        <m:t>γ</m:t>
                      </m:r>
                      <m:sSub>
                        <m:e>
                          <m:r>
                            <m:t>B</m:t>
                          </m:r>
                        </m:e>
                        <m:sub>
                          <m:r>
                            <m:t>0</m:t>
                          </m:r>
                        </m:sub>
                      </m:sSub>
                    </m:oMath>
                  </m:oMathPara>
                </a14:m>
              </a:p>
              <a:p>
                <a:pPr lvl="0"/>
                <a14:m>
                  <m:oMath xmlns:m="http://schemas.openxmlformats.org/officeDocument/2006/math">
                    <m:r>
                      <m:t>ω</m:t>
                    </m:r>
                  </m:oMath>
                </a14:m>
                <a:r>
                  <a:rPr/>
                  <a:t>: Larmor precession frequency</a:t>
                </a:r>
              </a:p>
              <a:p>
                <a:pPr lvl="0"/>
                <a14:m>
                  <m:oMath xmlns:m="http://schemas.openxmlformats.org/officeDocument/2006/math">
                    <m:r>
                      <m:t>γ</m:t>
                    </m:r>
                  </m:oMath>
                </a14:m>
                <a:r>
                  <a:rPr/>
                  <a:t>: gyromagnetic ratio (</a:t>
                </a:r>
                <a14:m>
                  <m:oMath xmlns:m="http://schemas.openxmlformats.org/officeDocument/2006/math">
                    <m:sSub>
                      <m:e>
                        <m:r>
                          <m:t>γ</m:t>
                        </m:r>
                      </m:e>
                      <m:sub>
                        <m:r>
                          <m:t>p</m:t>
                        </m:r>
                      </m:sub>
                    </m:sSub>
                    <m:r>
                      <m:rPr>
                        <m:sty m:val="p"/>
                      </m:rPr>
                      <m:t>≈</m:t>
                    </m:r>
                    <m:r>
                      <m:t>42.577</m:t>
                    </m:r>
                    <m:r>
                      <m:rPr>
                        <m:nor/>
                        <m:sty m:val="p"/>
                      </m:rPr>
                      <m:t> MHz/T</m:t>
                    </m:r>
                  </m:oMath>
                </a14:m>
                <a:r>
                  <a:rPr/>
                  <a:t> For protons of a hydrogen nucleus)</a:t>
                </a:r>
              </a:p>
              <a:p>
                <a:pPr lvl="0"/>
                <a14:m>
                  <m:oMath xmlns:m="http://schemas.openxmlformats.org/officeDocument/2006/math">
                    <m:sSub>
                      <m:e>
                        <m:r>
                          <m:t>B</m:t>
                        </m:r>
                      </m:e>
                      <m:sub>
                        <m:r>
                          <m:t>0</m:t>
                        </m:r>
                      </m:sub>
                    </m:sSub>
                  </m:oMath>
                </a14:m>
                <a:r>
                  <a:rPr/>
                  <a:t>: External magnetic field strength</a:t>
                </a:r>
              </a:p>
            </p:txBody>
          </p:sp>
        </mc:Choice>
      </mc:AlternateContent>
      <p:sp>
        <p:nvSpPr>
          <p:cNvPr id="4" name="Content Placeholder 3"/>
          <p:cNvSpPr>
            <a:spLocks noGrp="1"/>
          </p:cNvSpPr>
          <p:nvPr>
            <p:ph idx="2" sz="half"/>
          </p:nvPr>
        </p:nvSpPr>
        <p:spPr/>
        <p:txBody>
          <a:bodyPr/>
          <a:lstStyle/>
          <a:p>
            <a:pPr lvl="0" indent="0" marL="0">
              <a:buNone/>
            </a:pPr>
          </a:p>
          <a:p>
            <a:pPr lvl="0" indent="0" marL="0">
              <a:buNone/>
            </a:pPr>
          </a:p>
          <a:p>
            <a:pPr lvl="0" indent="0" marL="0">
              <a:buNone/>
            </a:pPr>
          </a:p>
          <a:p>
            <a:pPr lvl="0" indent="0" marL="0">
              <a:buNone/>
            </a:pPr>
          </a:p>
        </p:txBody>
      </p:sp>
    </p:spTree>
  </p:cSl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idx="2" sz="half" type="body"/>
          </p:nvPr>
        </p:nvSpPr>
        <p:spPr/>
        <p:txBody>
          <a:bodyPr/>
          <a:lstStyle/>
          <a:p>
            <a:pPr lvl="0" indent="0" marL="0">
              <a:buNone/>
            </a:pPr>
            <a:r>
              <a:rPr/>
              <a:t>(Schild 1992)</a:t>
            </a:r>
          </a:p>
          <a:p>
            <a:pPr lvl="0" indent="0" marL="0">
              <a:spcBef>
                <a:spcPts val="3000"/>
              </a:spcBef>
              <a:buNone/>
            </a:pPr>
          </a:p>
        </p:txBody>
      </p:sp>
      <p:pic>
        <p:nvPicPr>
          <p:cNvPr descr="slides/Theory/FallSchool21%20-%20MRbasics_LM.gif" id="0" name="Picture 1"/>
          <p:cNvPicPr>
            <a:picLocks noGrp="1" noChangeAspect="1"/>
          </p:cNvPicPr>
          <p:nvPr/>
        </p:nvPicPr>
        <p:blipFill>
          <a:blip r:embed="rId2"/>
          <a:stretch>
            <a:fillRect/>
          </a:stretch>
        </p:blipFill>
        <p:spPr bwMode="auto">
          <a:xfrm>
            <a:off x="3568700" y="952500"/>
            <a:ext cx="5105400" cy="2870200"/>
          </a:xfrm>
          <a:prstGeom prst="rect">
            <a:avLst/>
          </a:prstGeom>
          <a:noFill/>
          <a:ln w="9525">
            <a:noFill/>
            <a:headEnd/>
            <a:tailEnd/>
          </a:ln>
        </p:spPr>
      </p:pic>
    </p:spTree>
  </p:cSl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lstStyle/>
          <a:p>
            <a:pPr lvl="0" indent="0" marL="0">
              <a:spcBef>
                <a:spcPts val="3000"/>
              </a:spcBef>
              <a:buNone/>
            </a:pPr>
            <a:r>
              <a:rPr b="1"/>
              <a:t>Analytical Variability in fMRI Data Interpretation</a:t>
            </a:r>
          </a:p>
        </p:txBody>
      </p:sp>
    </p:spTree>
  </p:cSld>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TotalTime>
  <Words>49</Words>
  <Application>Microsoft Macintosh PowerPoint</Application>
  <PresentationFormat>On-screen Show (16:9)</PresentationFormat>
  <Paragraphs>15</Paragraphs>
  <Slides>4</Slides>
  <Notes>2</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4</vt:i4>
      </vt:variant>
    </vt:vector>
  </HeadingPairs>
  <TitlesOfParts>
    <vt:vector size="7" baseType="lpstr">
      <vt:lpstr>Arial</vt:lpstr>
      <vt:lpstr>Calibri</vt:lpstr>
      <vt:lpstr>Office Theme</vt:lpstr>
      <vt:lpstr>Presentation Title</vt:lpstr>
      <vt:lpstr>Slide Title</vt:lpstr>
      <vt:lpstr>Section header</vt:lpstr>
      <vt:lpstr>Slide Title for Two-Content</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Processing for Building Digital Brain Twins with The Virtual Brain</dc:title>
  <dc:creator>Leon Martin</dc:creator>
  <cp:keywords/>
  <dcterms:created xsi:type="dcterms:W3CDTF">2024-06-03T10:15:35Z</dcterms:created>
  <dcterms:modified xsi:type="dcterms:W3CDTF">2024-06-03T10:15:35Z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ffiliations">
    <vt:lpwstr/>
  </property>
  <property fmtid="{D5CDD505-2E9C-101B-9397-08002B2CF9AE}" pid="3" name="authors">
    <vt:lpwstr/>
  </property>
  <property fmtid="{D5CDD505-2E9C-101B-9397-08002B2CF9AE}" pid="4" name="biblio-config">
    <vt:lpwstr>True</vt:lpwstr>
  </property>
  <property fmtid="{D5CDD505-2E9C-101B-9397-08002B2CF9AE}" pid="5" name="bibliography">
    <vt:lpwstr>references.bib</vt:lpwstr>
  </property>
  <property fmtid="{D5CDD505-2E9C-101B-9397-08002B2CF9AE}" pid="6" name="by-affiliation">
    <vt:lpwstr/>
  </property>
  <property fmtid="{D5CDD505-2E9C-101B-9397-08002B2CF9AE}" pid="7" name="by-author">
    <vt:lpwstr/>
  </property>
  <property fmtid="{D5CDD505-2E9C-101B-9397-08002B2CF9AE}" pid="8" name="date">
    <vt:lpwstr>2024-05-16</vt:lpwstr>
  </property>
  <property fmtid="{D5CDD505-2E9C-101B-9397-08002B2CF9AE}" pid="9" name="editor">
    <vt:lpwstr>visual</vt:lpwstr>
  </property>
  <property fmtid="{D5CDD505-2E9C-101B-9397-08002B2CF9AE}" pid="10" name="execute">
    <vt:lpwstr/>
  </property>
  <property fmtid="{D5CDD505-2E9C-101B-9397-08002B2CF9AE}" pid="11" name="header-includes">
    <vt:lpwstr/>
  </property>
  <property fmtid="{D5CDD505-2E9C-101B-9397-08002B2CF9AE}" pid="12" name="include-after">
    <vt:lpwstr/>
  </property>
  <property fmtid="{D5CDD505-2E9C-101B-9397-08002B2CF9AE}" pid="13" name="include-before">
    <vt:lpwstr/>
  </property>
  <property fmtid="{D5CDD505-2E9C-101B-9397-08002B2CF9AE}" pid="14" name="labels">
    <vt:lpwstr/>
  </property>
  <property fmtid="{D5CDD505-2E9C-101B-9397-08002B2CF9AE}" pid="15" name="references">
    <vt:lpwstr/>
  </property>
  <property fmtid="{D5CDD505-2E9C-101B-9397-08002B2CF9AE}" pid="16" name="title-slide-attributes">
    <vt:lpwstr/>
  </property>
  <property fmtid="{D5CDD505-2E9C-101B-9397-08002B2CF9AE}" pid="17" name="toc-title">
    <vt:lpwstr>Table of contents</vt:lpwstr>
  </property>
</Properties>
</file>